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Open Sans Bold" charset="1" panose="020B0806030504020204"/>
      <p:regular r:id="rId23"/>
    </p:embeddedFont>
    <p:embeddedFont>
      <p:font typeface="Garet" charset="1" panose="00000000000000000000"/>
      <p:regular r:id="rId24"/>
    </p:embeddedFont>
    <p:embeddedFont>
      <p:font typeface="Playlist Script" charset="1" panose="00000000000000000000"/>
      <p:regular r:id="rId25"/>
    </p:embeddedFont>
    <p:embeddedFont>
      <p:font typeface="Horizon" charset="1" panose="02000500000000000000"/>
      <p:regular r:id="rId26"/>
    </p:embeddedFont>
    <p:embeddedFont>
      <p:font typeface="Lora" charset="1" panose="00000500000000000000"/>
      <p:regular r:id="rId30"/>
    </p:embeddedFont>
    <p:embeddedFont>
      <p:font typeface="Source Sans Pro" charset="1" panose="020B0503030403020204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notesMasters/notesMaster1.xml" Type="http://schemas.openxmlformats.org/officeDocument/2006/relationships/notesMaster"/><Relationship Id="rId28" Target="theme/theme2.xml" Type="http://schemas.openxmlformats.org/officeDocument/2006/relationships/theme"/><Relationship Id="rId29" Target="notesSlides/notesSlide1.xml" Type="http://schemas.openxmlformats.org/officeDocument/2006/relationships/notes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notesSlides/notesSlide2.xml" Type="http://schemas.openxmlformats.org/officeDocument/2006/relationships/notesSlide"/><Relationship Id="rId33" Target="notesSlides/notesSlide3.xml" Type="http://schemas.openxmlformats.org/officeDocument/2006/relationships/notesSlide"/><Relationship Id="rId34" Target="notesSlides/notesSlide4.xml" Type="http://schemas.openxmlformats.org/officeDocument/2006/relationships/notesSlide"/><Relationship Id="rId35" Target="notesSlides/notesSlide5.xml" Type="http://schemas.openxmlformats.org/officeDocument/2006/relationships/notesSlide"/><Relationship Id="rId36" Target="notesSlides/notesSlide6.xml" Type="http://schemas.openxmlformats.org/officeDocument/2006/relationships/notesSlide"/><Relationship Id="rId37" Target="notesSlides/notesSlide7.xml" Type="http://schemas.openxmlformats.org/officeDocument/2006/relationships/notesSlide"/><Relationship Id="rId38" Target="notesSlides/notesSlide8.xml" Type="http://schemas.openxmlformats.org/officeDocument/2006/relationships/notesSlide"/><Relationship Id="rId39" Target="notesSlides/notesSlide9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10.xml" Type="http://schemas.openxmlformats.org/officeDocument/2006/relationships/notes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https://youtu.be/jXaomJP1SSQ" TargetMode="External" Type="http://schemas.openxmlformats.org/officeDocument/2006/relationships/hyperlink"/><Relationship Id="rId7" Target="https://youtu.be/jXaomJP1SSQ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8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41309" y="0"/>
            <a:ext cx="5746691" cy="1711780"/>
          </a:xfrm>
          <a:custGeom>
            <a:avLst/>
            <a:gdLst/>
            <a:ahLst/>
            <a:cxnLst/>
            <a:rect r="r" b="b" t="t" l="l"/>
            <a:pathLst>
              <a:path h="1711780" w="5746691">
                <a:moveTo>
                  <a:pt x="0" y="0"/>
                </a:moveTo>
                <a:lnTo>
                  <a:pt x="5746691" y="0"/>
                </a:lnTo>
                <a:lnTo>
                  <a:pt x="5746691" y="1711780"/>
                </a:lnTo>
                <a:lnTo>
                  <a:pt x="0" y="1711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9140" y="7832650"/>
            <a:ext cx="1460544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Sistemas Organizacionales y Gerenciales 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36134" y="4383331"/>
            <a:ext cx="1631349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 gestión del conocimiento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3303" y="8745251"/>
            <a:ext cx="698137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Escuela de Ingenieria de Ciencias Y Sistemas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210675"/>
            <a:ext cx="352529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Facultad de Ingenieria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585325"/>
            <a:ext cx="640794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Universidad de San Carlos de Guatemala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47155" y="1703635"/>
            <a:ext cx="9335691" cy="1760041"/>
            <a:chOff x="0" y="0"/>
            <a:chExt cx="12447588" cy="23467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447588" cy="2346722"/>
            </a:xfrm>
            <a:custGeom>
              <a:avLst/>
              <a:gdLst/>
              <a:ahLst/>
              <a:cxnLst/>
              <a:rect r="r" b="b" t="t" l="l"/>
              <a:pathLst>
                <a:path h="2346722" w="12447588">
                  <a:moveTo>
                    <a:pt x="0" y="0"/>
                  </a:moveTo>
                  <a:lnTo>
                    <a:pt x="12447588" y="0"/>
                  </a:lnTo>
                  <a:lnTo>
                    <a:pt x="12447588" y="2346722"/>
                  </a:lnTo>
                  <a:lnTo>
                    <a:pt x="0" y="23467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2447588" cy="23657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>
                  <a:solidFill>
                    <a:srgbClr val="F98AC7"/>
                  </a:solidFill>
                  <a:latin typeface="Lora"/>
                  <a:ea typeface="Lora"/>
                  <a:cs typeface="Lora"/>
                  <a:sym typeface="Lora"/>
                </a:rPr>
                <a:t>Caso de Estudio: Implementación de un LMS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47155" y="3912394"/>
            <a:ext cx="224284" cy="1098203"/>
            <a:chOff x="0" y="0"/>
            <a:chExt cx="299045" cy="146427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98958" cy="1464183"/>
            </a:xfrm>
            <a:custGeom>
              <a:avLst/>
              <a:gdLst/>
              <a:ahLst/>
              <a:cxnLst/>
              <a:rect r="r" b="b" t="t" l="l"/>
              <a:pathLst>
                <a:path h="1464183" w="298958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239141" y="0"/>
                  </a:lnTo>
                  <a:cubicBezTo>
                    <a:pt x="272161" y="0"/>
                    <a:pt x="298958" y="26797"/>
                    <a:pt x="298958" y="59817"/>
                  </a:cubicBezTo>
                  <a:lnTo>
                    <a:pt x="298958" y="1404366"/>
                  </a:lnTo>
                  <a:cubicBezTo>
                    <a:pt x="298958" y="1437386"/>
                    <a:pt x="272161" y="1464183"/>
                    <a:pt x="239141" y="1464183"/>
                  </a:cubicBezTo>
                  <a:lnTo>
                    <a:pt x="59817" y="1464183"/>
                  </a:lnTo>
                  <a:cubicBezTo>
                    <a:pt x="26797" y="1464183"/>
                    <a:pt x="0" y="1437386"/>
                    <a:pt x="0" y="1404366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720155" y="3912394"/>
            <a:ext cx="3863578" cy="439936"/>
            <a:chOff x="0" y="0"/>
            <a:chExt cx="5151437" cy="5865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151437" cy="586582"/>
            </a:xfrm>
            <a:custGeom>
              <a:avLst/>
              <a:gdLst/>
              <a:ahLst/>
              <a:cxnLst/>
              <a:rect r="r" b="b" t="t" l="l"/>
              <a:pathLst>
                <a:path h="586582" w="5151437">
                  <a:moveTo>
                    <a:pt x="0" y="0"/>
                  </a:moveTo>
                  <a:lnTo>
                    <a:pt x="5151437" y="0"/>
                  </a:lnTo>
                  <a:lnTo>
                    <a:pt x="5151437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5151437" cy="6056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Mejora en Capacitación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20155" y="4531816"/>
            <a:ext cx="8662690" cy="478780"/>
            <a:chOff x="0" y="0"/>
            <a:chExt cx="11550253" cy="63837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550253" cy="638373"/>
            </a:xfrm>
            <a:custGeom>
              <a:avLst/>
              <a:gdLst/>
              <a:ahLst/>
              <a:cxnLst/>
              <a:rect r="r" b="b" t="t" l="l"/>
              <a:pathLst>
                <a:path h="638373" w="11550253">
                  <a:moveTo>
                    <a:pt x="0" y="0"/>
                  </a:moveTo>
                  <a:lnTo>
                    <a:pt x="11550253" y="0"/>
                  </a:lnTo>
                  <a:lnTo>
                    <a:pt x="11550253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0"/>
              <a:ext cx="11550253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82% de empresas mejoran formación y retención con LMS.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95871" y="5309741"/>
            <a:ext cx="224284" cy="1098202"/>
            <a:chOff x="0" y="0"/>
            <a:chExt cx="299045" cy="146427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98958" cy="1464183"/>
            </a:xfrm>
            <a:custGeom>
              <a:avLst/>
              <a:gdLst/>
              <a:ahLst/>
              <a:cxnLst/>
              <a:rect r="r" b="b" t="t" l="l"/>
              <a:pathLst>
                <a:path h="1464183" w="298958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239141" y="0"/>
                  </a:lnTo>
                  <a:cubicBezTo>
                    <a:pt x="272161" y="0"/>
                    <a:pt x="298958" y="26797"/>
                    <a:pt x="298958" y="59817"/>
                  </a:cubicBezTo>
                  <a:lnTo>
                    <a:pt x="298958" y="1404366"/>
                  </a:lnTo>
                  <a:cubicBezTo>
                    <a:pt x="298958" y="1437386"/>
                    <a:pt x="272161" y="1464183"/>
                    <a:pt x="239141" y="1464183"/>
                  </a:cubicBezTo>
                  <a:lnTo>
                    <a:pt x="59817" y="1464183"/>
                  </a:lnTo>
                  <a:cubicBezTo>
                    <a:pt x="26797" y="1464183"/>
                    <a:pt x="0" y="1437386"/>
                    <a:pt x="0" y="1404366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2168872" y="5309741"/>
            <a:ext cx="3520231" cy="439936"/>
            <a:chOff x="0" y="0"/>
            <a:chExt cx="4693642" cy="58658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693642" cy="586582"/>
            </a:xfrm>
            <a:custGeom>
              <a:avLst/>
              <a:gdLst/>
              <a:ahLst/>
              <a:cxnLst/>
              <a:rect r="r" b="b" t="t" l="l"/>
              <a:pathLst>
                <a:path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Ejemplo Real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168872" y="5929164"/>
            <a:ext cx="8213972" cy="478780"/>
            <a:chOff x="0" y="0"/>
            <a:chExt cx="10951963" cy="63837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951963" cy="638373"/>
            </a:xfrm>
            <a:custGeom>
              <a:avLst/>
              <a:gdLst/>
              <a:ahLst/>
              <a:cxnLst/>
              <a:rect r="r" b="b" t="t" l="l"/>
              <a:pathLst>
                <a:path h="638373" w="10951963">
                  <a:moveTo>
                    <a:pt x="0" y="0"/>
                  </a:moveTo>
                  <a:lnTo>
                    <a:pt x="10951963" y="0"/>
                  </a:lnTo>
                  <a:lnTo>
                    <a:pt x="10951963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0"/>
              <a:ext cx="10951963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Multinacional optimiza onboarding y formación continua.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944738" y="6707089"/>
            <a:ext cx="224284" cy="1576982"/>
            <a:chOff x="0" y="0"/>
            <a:chExt cx="299045" cy="210264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98958" cy="2102612"/>
            </a:xfrm>
            <a:custGeom>
              <a:avLst/>
              <a:gdLst/>
              <a:ahLst/>
              <a:cxnLst/>
              <a:rect r="r" b="b" t="t" l="l"/>
              <a:pathLst>
                <a:path h="2102612" w="298958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239141" y="0"/>
                  </a:lnTo>
                  <a:cubicBezTo>
                    <a:pt x="272161" y="0"/>
                    <a:pt x="298958" y="26797"/>
                    <a:pt x="298958" y="59817"/>
                  </a:cubicBezTo>
                  <a:lnTo>
                    <a:pt x="298958" y="2042795"/>
                  </a:lnTo>
                  <a:cubicBezTo>
                    <a:pt x="298958" y="2075815"/>
                    <a:pt x="272161" y="2102612"/>
                    <a:pt x="239141" y="2102612"/>
                  </a:cubicBezTo>
                  <a:lnTo>
                    <a:pt x="59817" y="2102612"/>
                  </a:lnTo>
                  <a:cubicBezTo>
                    <a:pt x="26797" y="2102612"/>
                    <a:pt x="0" y="2075815"/>
                    <a:pt x="0" y="2042795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2617738" y="6707089"/>
            <a:ext cx="3520231" cy="439936"/>
            <a:chOff x="0" y="0"/>
            <a:chExt cx="4693642" cy="58658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693642" cy="586582"/>
            </a:xfrm>
            <a:custGeom>
              <a:avLst/>
              <a:gdLst/>
              <a:ahLst/>
              <a:cxnLst/>
              <a:rect r="r" b="b" t="t" l="l"/>
              <a:pathLst>
                <a:path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Resultados Clave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2617738" y="7326511"/>
            <a:ext cx="7765108" cy="957560"/>
            <a:chOff x="0" y="0"/>
            <a:chExt cx="10353477" cy="127674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0353477" cy="1276747"/>
            </a:xfrm>
            <a:custGeom>
              <a:avLst/>
              <a:gdLst/>
              <a:ahLst/>
              <a:cxnLst/>
              <a:rect r="r" b="b" t="t" l="l"/>
              <a:pathLst>
                <a:path h="1276747" w="10353477">
                  <a:moveTo>
                    <a:pt x="0" y="0"/>
                  </a:moveTo>
                  <a:lnTo>
                    <a:pt x="10353477" y="0"/>
                  </a:lnTo>
                  <a:lnTo>
                    <a:pt x="10353477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95250"/>
              <a:ext cx="10353477" cy="13719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Reducción de tiempos de inducción y mayor satisfacción laboral.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47155" y="1840111"/>
            <a:ext cx="9335691" cy="1760041"/>
            <a:chOff x="0" y="0"/>
            <a:chExt cx="12447588" cy="23467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447588" cy="2346722"/>
            </a:xfrm>
            <a:custGeom>
              <a:avLst/>
              <a:gdLst/>
              <a:ahLst/>
              <a:cxnLst/>
              <a:rect r="r" b="b" t="t" l="l"/>
              <a:pathLst>
                <a:path h="2346722" w="12447588">
                  <a:moveTo>
                    <a:pt x="0" y="0"/>
                  </a:moveTo>
                  <a:lnTo>
                    <a:pt x="12447588" y="0"/>
                  </a:lnTo>
                  <a:lnTo>
                    <a:pt x="12447588" y="2346722"/>
                  </a:lnTo>
                  <a:lnTo>
                    <a:pt x="0" y="23467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2447588" cy="23657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>
                  <a:solidFill>
                    <a:srgbClr val="F98AC7"/>
                  </a:solidFill>
                  <a:latin typeface="Lora"/>
                  <a:ea typeface="Lora"/>
                  <a:cs typeface="Lora"/>
                  <a:sym typeface="Lora"/>
                </a:rPr>
                <a:t>Desafíos en la Gestión del Conocimiento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47155" y="4048869"/>
            <a:ext cx="673150" cy="673150"/>
            <a:chOff x="0" y="0"/>
            <a:chExt cx="897533" cy="8975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2019449" y="4151710"/>
            <a:ext cx="3508622" cy="879873"/>
            <a:chOff x="0" y="0"/>
            <a:chExt cx="4678163" cy="117316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678163" cy="1173163"/>
            </a:xfrm>
            <a:custGeom>
              <a:avLst/>
              <a:gdLst/>
              <a:ahLst/>
              <a:cxnLst/>
              <a:rect r="r" b="b" t="t" l="l"/>
              <a:pathLst>
                <a:path h="1173163" w="4678163">
                  <a:moveTo>
                    <a:pt x="0" y="0"/>
                  </a:moveTo>
                  <a:lnTo>
                    <a:pt x="4678163" y="0"/>
                  </a:lnTo>
                  <a:lnTo>
                    <a:pt x="4678163" y="1173163"/>
                  </a:lnTo>
                  <a:lnTo>
                    <a:pt x="0" y="11731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4678163" cy="11922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Selección de Herramientas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019449" y="5211068"/>
            <a:ext cx="3508622" cy="957560"/>
            <a:chOff x="0" y="0"/>
            <a:chExt cx="4678163" cy="127674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678163" cy="1276747"/>
            </a:xfrm>
            <a:custGeom>
              <a:avLst/>
              <a:gdLst/>
              <a:ahLst/>
              <a:cxnLst/>
              <a:rect r="r" b="b" t="t" l="l"/>
              <a:pathLst>
                <a:path h="1276747" w="4678163">
                  <a:moveTo>
                    <a:pt x="0" y="0"/>
                  </a:moveTo>
                  <a:lnTo>
                    <a:pt x="4678163" y="0"/>
                  </a:lnTo>
                  <a:lnTo>
                    <a:pt x="4678163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0"/>
              <a:ext cx="4678163" cy="13719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Elegir tecnología adecuada a necesidades y cultura.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902078" y="4048869"/>
            <a:ext cx="673150" cy="673150"/>
            <a:chOff x="0" y="0"/>
            <a:chExt cx="897533" cy="89753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6874371" y="4151710"/>
            <a:ext cx="3508622" cy="879873"/>
            <a:chOff x="0" y="0"/>
            <a:chExt cx="4678163" cy="117316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678163" cy="1173163"/>
            </a:xfrm>
            <a:custGeom>
              <a:avLst/>
              <a:gdLst/>
              <a:ahLst/>
              <a:cxnLst/>
              <a:rect r="r" b="b" t="t" l="l"/>
              <a:pathLst>
                <a:path h="1173163" w="4678163">
                  <a:moveTo>
                    <a:pt x="0" y="0"/>
                  </a:moveTo>
                  <a:lnTo>
                    <a:pt x="4678163" y="0"/>
                  </a:lnTo>
                  <a:lnTo>
                    <a:pt x="4678163" y="1173163"/>
                  </a:lnTo>
                  <a:lnTo>
                    <a:pt x="0" y="11731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4678163" cy="11922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Adaptación y Capacitación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6874371" y="5211068"/>
            <a:ext cx="3508622" cy="1436340"/>
            <a:chOff x="0" y="0"/>
            <a:chExt cx="4678163" cy="191512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678163" cy="1915120"/>
            </a:xfrm>
            <a:custGeom>
              <a:avLst/>
              <a:gdLst/>
              <a:ahLst/>
              <a:cxnLst/>
              <a:rect r="r" b="b" t="t" l="l"/>
              <a:pathLst>
                <a:path h="1915120" w="4678163">
                  <a:moveTo>
                    <a:pt x="0" y="0"/>
                  </a:moveTo>
                  <a:lnTo>
                    <a:pt x="4678163" y="0"/>
                  </a:lnTo>
                  <a:lnTo>
                    <a:pt x="4678163" y="1915120"/>
                  </a:lnTo>
                  <a:lnTo>
                    <a:pt x="0" y="1915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0"/>
              <a:ext cx="4678163" cy="20103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Preparar usuarios para usar efectivamente las herramientas.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47155" y="7245846"/>
            <a:ext cx="673150" cy="673150"/>
            <a:chOff x="0" y="0"/>
            <a:chExt cx="897533" cy="89753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2019449" y="7348686"/>
            <a:ext cx="4376440" cy="439936"/>
            <a:chOff x="0" y="0"/>
            <a:chExt cx="5835253" cy="58658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835254" cy="586582"/>
            </a:xfrm>
            <a:custGeom>
              <a:avLst/>
              <a:gdLst/>
              <a:ahLst/>
              <a:cxnLst/>
              <a:rect r="r" b="b" t="t" l="l"/>
              <a:pathLst>
                <a:path h="586582" w="5835254">
                  <a:moveTo>
                    <a:pt x="0" y="0"/>
                  </a:moveTo>
                  <a:lnTo>
                    <a:pt x="5835254" y="0"/>
                  </a:lnTo>
                  <a:lnTo>
                    <a:pt x="5835254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19050"/>
              <a:ext cx="5835253" cy="6056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Protección de Información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2019449" y="7968109"/>
            <a:ext cx="8363396" cy="478780"/>
            <a:chOff x="0" y="0"/>
            <a:chExt cx="11151195" cy="63837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1151195" cy="638373"/>
            </a:xfrm>
            <a:custGeom>
              <a:avLst/>
              <a:gdLst/>
              <a:ahLst/>
              <a:cxnLst/>
              <a:rect r="r" b="b" t="t" l="l"/>
              <a:pathLst>
                <a:path h="638373" w="11151195">
                  <a:moveTo>
                    <a:pt x="0" y="0"/>
                  </a:moveTo>
                  <a:lnTo>
                    <a:pt x="11151195" y="0"/>
                  </a:lnTo>
                  <a:lnTo>
                    <a:pt x="1115119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95250"/>
              <a:ext cx="11151195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Asegurar actualización y seguridad de datos corporativos.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47155" y="1066651"/>
            <a:ext cx="12662147" cy="880021"/>
            <a:chOff x="0" y="0"/>
            <a:chExt cx="16882863" cy="11733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882864" cy="1173362"/>
            </a:xfrm>
            <a:custGeom>
              <a:avLst/>
              <a:gdLst/>
              <a:ahLst/>
              <a:cxnLst/>
              <a:rect r="r" b="b" t="t" l="l"/>
              <a:pathLst>
                <a:path h="1173362" w="16882864">
                  <a:moveTo>
                    <a:pt x="0" y="0"/>
                  </a:moveTo>
                  <a:lnTo>
                    <a:pt x="16882864" y="0"/>
                  </a:lnTo>
                  <a:lnTo>
                    <a:pt x="16882864" y="1173362"/>
                  </a:lnTo>
                  <a:lnTo>
                    <a:pt x="0" y="1173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6882863" cy="11924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>
                  <a:solidFill>
                    <a:srgbClr val="F98AC7"/>
                  </a:solidFill>
                  <a:latin typeface="Lora"/>
                  <a:ea typeface="Lora"/>
                  <a:cs typeface="Lora"/>
                  <a:sym typeface="Lora"/>
                </a:rPr>
                <a:t>Futuro de la Gestión del Conocimiento</a:t>
              </a:r>
            </a:p>
          </p:txBody>
        </p:sp>
      </p:grpSp>
      <p:sp>
        <p:nvSpPr>
          <p:cNvPr name="Freeform 9" id="9" descr="preencoded.png"/>
          <p:cNvSpPr/>
          <p:nvPr/>
        </p:nvSpPr>
        <p:spPr>
          <a:xfrm flipH="false" flipV="false" rot="0">
            <a:off x="3759548" y="2545110"/>
            <a:ext cx="2671911" cy="2175272"/>
          </a:xfrm>
          <a:custGeom>
            <a:avLst/>
            <a:gdLst/>
            <a:ahLst/>
            <a:cxnLst/>
            <a:rect r="r" b="b" t="t" l="l"/>
            <a:pathLst>
              <a:path h="2175272" w="2671911">
                <a:moveTo>
                  <a:pt x="0" y="0"/>
                </a:moveTo>
                <a:lnTo>
                  <a:pt x="2671911" y="0"/>
                </a:lnTo>
                <a:lnTo>
                  <a:pt x="2671911" y="2175272"/>
                </a:lnTo>
                <a:lnTo>
                  <a:pt x="0" y="21752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8" t="0" r="-168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4985" y="3651051"/>
            <a:ext cx="420737" cy="525959"/>
            <a:chOff x="0" y="0"/>
            <a:chExt cx="560983" cy="70127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60983" cy="701278"/>
            </a:xfrm>
            <a:custGeom>
              <a:avLst/>
              <a:gdLst/>
              <a:ahLst/>
              <a:cxnLst/>
              <a:rect r="r" b="b" t="t" l="l"/>
              <a:pathLst>
                <a:path h="701278" w="560983">
                  <a:moveTo>
                    <a:pt x="0" y="0"/>
                  </a:moveTo>
                  <a:lnTo>
                    <a:pt x="560983" y="0"/>
                  </a:lnTo>
                  <a:lnTo>
                    <a:pt x="560983" y="701278"/>
                  </a:lnTo>
                  <a:lnTo>
                    <a:pt x="0" y="7012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14300"/>
              <a:ext cx="560983" cy="81557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5250"/>
                </a:lnSpc>
              </a:pPr>
              <a:r>
                <a:rPr lang="en-US" sz="3312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1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730602" y="3083570"/>
            <a:ext cx="3520231" cy="439936"/>
            <a:chOff x="0" y="0"/>
            <a:chExt cx="4693642" cy="58658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693642" cy="586582"/>
            </a:xfrm>
            <a:custGeom>
              <a:avLst/>
              <a:gdLst/>
              <a:ahLst/>
              <a:cxnLst/>
              <a:rect r="r" b="b" t="t" l="l"/>
              <a:pathLst>
                <a:path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Inteligencia Artificial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730602" y="3702992"/>
            <a:ext cx="6239916" cy="478780"/>
            <a:chOff x="0" y="0"/>
            <a:chExt cx="8319888" cy="63837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319888" cy="638373"/>
            </a:xfrm>
            <a:custGeom>
              <a:avLst/>
              <a:gdLst/>
              <a:ahLst/>
              <a:cxnLst/>
              <a:rect r="r" b="b" t="t" l="l"/>
              <a:pathLst>
                <a:path h="638373" w="8319888">
                  <a:moveTo>
                    <a:pt x="0" y="0"/>
                  </a:moveTo>
                  <a:lnTo>
                    <a:pt x="8319888" y="0"/>
                  </a:lnTo>
                  <a:lnTo>
                    <a:pt x="8319888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8319888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Análisis y predicción de conocimientos relevantes.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506170" y="4738687"/>
            <a:ext cx="10659964" cy="19050"/>
            <a:chOff x="0" y="0"/>
            <a:chExt cx="14213285" cy="254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213332" cy="25400"/>
            </a:xfrm>
            <a:custGeom>
              <a:avLst/>
              <a:gdLst/>
              <a:ahLst/>
              <a:cxnLst/>
              <a:rect r="r" b="b" t="t" l="l"/>
              <a:pathLst>
                <a:path h="25400" w="14213332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200632" y="0"/>
                  </a:lnTo>
                  <a:cubicBezTo>
                    <a:pt x="14207618" y="0"/>
                    <a:pt x="14213332" y="5715"/>
                    <a:pt x="14213332" y="12700"/>
                  </a:cubicBezTo>
                  <a:cubicBezTo>
                    <a:pt x="14213332" y="19685"/>
                    <a:pt x="14207618" y="25400"/>
                    <a:pt x="14200632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5D606B"/>
            </a:solidFill>
          </p:spPr>
        </p:sp>
      </p:grpSp>
      <p:sp>
        <p:nvSpPr>
          <p:cNvPr name="Freeform 21" id="21" descr="preencoded.png"/>
          <p:cNvSpPr/>
          <p:nvPr/>
        </p:nvSpPr>
        <p:spPr>
          <a:xfrm flipH="false" flipV="false" rot="0">
            <a:off x="2423518" y="4795094"/>
            <a:ext cx="5343822" cy="2175272"/>
          </a:xfrm>
          <a:custGeom>
            <a:avLst/>
            <a:gdLst/>
            <a:ahLst/>
            <a:cxnLst/>
            <a:rect r="r" b="b" t="t" l="l"/>
            <a:pathLst>
              <a:path h="2175272" w="5343822">
                <a:moveTo>
                  <a:pt x="0" y="0"/>
                </a:moveTo>
                <a:lnTo>
                  <a:pt x="5343822" y="0"/>
                </a:lnTo>
                <a:lnTo>
                  <a:pt x="5343822" y="2175272"/>
                </a:lnTo>
                <a:lnTo>
                  <a:pt x="0" y="21752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9" t="0" r="-79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4884985" y="5619750"/>
            <a:ext cx="420737" cy="525959"/>
            <a:chOff x="0" y="0"/>
            <a:chExt cx="560983" cy="70127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60983" cy="701278"/>
            </a:xfrm>
            <a:custGeom>
              <a:avLst/>
              <a:gdLst/>
              <a:ahLst/>
              <a:cxnLst/>
              <a:rect r="r" b="b" t="t" l="l"/>
              <a:pathLst>
                <a:path h="701278" w="560983">
                  <a:moveTo>
                    <a:pt x="0" y="0"/>
                  </a:moveTo>
                  <a:lnTo>
                    <a:pt x="560983" y="0"/>
                  </a:lnTo>
                  <a:lnTo>
                    <a:pt x="560983" y="701278"/>
                  </a:lnTo>
                  <a:lnTo>
                    <a:pt x="0" y="7012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14300"/>
              <a:ext cx="560983" cy="81557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5250"/>
                </a:lnSpc>
              </a:pPr>
              <a:r>
                <a:rPr lang="en-US" sz="3312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2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8066484" y="5333554"/>
            <a:ext cx="3520231" cy="439936"/>
            <a:chOff x="0" y="0"/>
            <a:chExt cx="4693642" cy="58658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693642" cy="586582"/>
            </a:xfrm>
            <a:custGeom>
              <a:avLst/>
              <a:gdLst/>
              <a:ahLst/>
              <a:cxnLst/>
              <a:rect r="r" b="b" t="t" l="l"/>
              <a:pathLst>
                <a:path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Automatización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8066484" y="5952976"/>
            <a:ext cx="6273701" cy="478780"/>
            <a:chOff x="0" y="0"/>
            <a:chExt cx="8364935" cy="63837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364935" cy="638373"/>
            </a:xfrm>
            <a:custGeom>
              <a:avLst/>
              <a:gdLst/>
              <a:ahLst/>
              <a:cxnLst/>
              <a:rect r="r" b="b" t="t" l="l"/>
              <a:pathLst>
                <a:path h="638373" w="8364935">
                  <a:moveTo>
                    <a:pt x="0" y="0"/>
                  </a:moveTo>
                  <a:lnTo>
                    <a:pt x="8364935" y="0"/>
                  </a:lnTo>
                  <a:lnTo>
                    <a:pt x="836493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95250"/>
              <a:ext cx="8364935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Capacitación y soporte más eficientes y continuos.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7842051" y="6988671"/>
            <a:ext cx="9324083" cy="19050"/>
            <a:chOff x="0" y="0"/>
            <a:chExt cx="12432110" cy="254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2432157" cy="25400"/>
            </a:xfrm>
            <a:custGeom>
              <a:avLst/>
              <a:gdLst/>
              <a:ahLst/>
              <a:cxnLst/>
              <a:rect r="r" b="b" t="t" l="l"/>
              <a:pathLst>
                <a:path h="25400" w="12432157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2419457" y="0"/>
                  </a:lnTo>
                  <a:cubicBezTo>
                    <a:pt x="12426442" y="0"/>
                    <a:pt x="12432157" y="5715"/>
                    <a:pt x="12432157" y="12700"/>
                  </a:cubicBezTo>
                  <a:cubicBezTo>
                    <a:pt x="12432157" y="19685"/>
                    <a:pt x="12426442" y="25400"/>
                    <a:pt x="12419457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5D606B"/>
            </a:solidFill>
          </p:spPr>
        </p:sp>
      </p:grpSp>
      <p:sp>
        <p:nvSpPr>
          <p:cNvPr name="Freeform 33" id="33" descr="preencoded.png"/>
          <p:cNvSpPr/>
          <p:nvPr/>
        </p:nvSpPr>
        <p:spPr>
          <a:xfrm flipH="false" flipV="false" rot="0">
            <a:off x="1087636" y="7045077"/>
            <a:ext cx="8015734" cy="2175272"/>
          </a:xfrm>
          <a:custGeom>
            <a:avLst/>
            <a:gdLst/>
            <a:ahLst/>
            <a:cxnLst/>
            <a:rect r="r" b="b" t="t" l="l"/>
            <a:pathLst>
              <a:path h="2175272" w="8015734">
                <a:moveTo>
                  <a:pt x="0" y="0"/>
                </a:moveTo>
                <a:lnTo>
                  <a:pt x="8015734" y="0"/>
                </a:lnTo>
                <a:lnTo>
                  <a:pt x="8015734" y="2175273"/>
                </a:lnTo>
                <a:lnTo>
                  <a:pt x="0" y="21752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9" t="0" r="-109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4885134" y="7869734"/>
            <a:ext cx="420737" cy="525959"/>
            <a:chOff x="0" y="0"/>
            <a:chExt cx="560983" cy="70127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560983" cy="701278"/>
            </a:xfrm>
            <a:custGeom>
              <a:avLst/>
              <a:gdLst/>
              <a:ahLst/>
              <a:cxnLst/>
              <a:rect r="r" b="b" t="t" l="l"/>
              <a:pathLst>
                <a:path h="701278" w="560983">
                  <a:moveTo>
                    <a:pt x="0" y="0"/>
                  </a:moveTo>
                  <a:lnTo>
                    <a:pt x="560983" y="0"/>
                  </a:lnTo>
                  <a:lnTo>
                    <a:pt x="560983" y="701278"/>
                  </a:lnTo>
                  <a:lnTo>
                    <a:pt x="0" y="7012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114300"/>
              <a:ext cx="560983" cy="81557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5250"/>
                </a:lnSpc>
              </a:pPr>
              <a:r>
                <a:rPr lang="en-US" sz="3312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3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9402515" y="7344221"/>
            <a:ext cx="3520231" cy="439936"/>
            <a:chOff x="0" y="0"/>
            <a:chExt cx="4693642" cy="586582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4693642" cy="586582"/>
            </a:xfrm>
            <a:custGeom>
              <a:avLst/>
              <a:gdLst/>
              <a:ahLst/>
              <a:cxnLst/>
              <a:rect r="r" b="b" t="t" l="l"/>
              <a:pathLst>
                <a:path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Integración Móvil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9402515" y="7963644"/>
            <a:ext cx="7539186" cy="957560"/>
            <a:chOff x="0" y="0"/>
            <a:chExt cx="10052248" cy="1276747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0052248" cy="1276747"/>
            </a:xfrm>
            <a:custGeom>
              <a:avLst/>
              <a:gdLst/>
              <a:ahLst/>
              <a:cxnLst/>
              <a:rect r="r" b="b" t="t" l="l"/>
              <a:pathLst>
                <a:path h="1276747" w="10052248">
                  <a:moveTo>
                    <a:pt x="0" y="0"/>
                  </a:moveTo>
                  <a:lnTo>
                    <a:pt x="10052248" y="0"/>
                  </a:lnTo>
                  <a:lnTo>
                    <a:pt x="10052248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95250"/>
              <a:ext cx="10052248" cy="13719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Herramientas colaborativas accesibles desde cualquier lugar.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47155" y="3731121"/>
            <a:ext cx="7040612" cy="880021"/>
            <a:chOff x="0" y="0"/>
            <a:chExt cx="9387483" cy="11733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387484" cy="1173362"/>
            </a:xfrm>
            <a:custGeom>
              <a:avLst/>
              <a:gdLst/>
              <a:ahLst/>
              <a:cxnLst/>
              <a:rect r="r" b="b" t="t" l="l"/>
              <a:pathLst>
                <a:path h="1173362" w="9387484">
                  <a:moveTo>
                    <a:pt x="0" y="0"/>
                  </a:moveTo>
                  <a:lnTo>
                    <a:pt x="9387484" y="0"/>
                  </a:lnTo>
                  <a:lnTo>
                    <a:pt x="9387484" y="1173362"/>
                  </a:lnTo>
                  <a:lnTo>
                    <a:pt x="0" y="1173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9387483" cy="11924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>
                  <a:solidFill>
                    <a:srgbClr val="F98AC7"/>
                  </a:solidFill>
                  <a:latin typeface="Lora"/>
                  <a:ea typeface="Lora"/>
                  <a:cs typeface="Lora"/>
                  <a:sym typeface="Lora"/>
                </a:rPr>
                <a:t>Conclusiones Clave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47155" y="5329089"/>
            <a:ext cx="4910732" cy="957560"/>
            <a:chOff x="0" y="0"/>
            <a:chExt cx="6547643" cy="127674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547643" cy="1276747"/>
            </a:xfrm>
            <a:custGeom>
              <a:avLst/>
              <a:gdLst/>
              <a:ahLst/>
              <a:cxnLst/>
              <a:rect r="r" b="b" t="t" l="l"/>
              <a:pathLst>
                <a:path h="1276747" w="6547643">
                  <a:moveTo>
                    <a:pt x="0" y="0"/>
                  </a:moveTo>
                  <a:lnTo>
                    <a:pt x="6547643" y="0"/>
                  </a:lnTo>
                  <a:lnTo>
                    <a:pt x="6547643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0"/>
              <a:ext cx="6547643" cy="13719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Las TIC son cruciales para gestionar el conocimiento exitosamente.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697266" y="5329089"/>
            <a:ext cx="4910732" cy="957560"/>
            <a:chOff x="0" y="0"/>
            <a:chExt cx="6547643" cy="127674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547643" cy="1276747"/>
            </a:xfrm>
            <a:custGeom>
              <a:avLst/>
              <a:gdLst/>
              <a:ahLst/>
              <a:cxnLst/>
              <a:rect r="r" b="b" t="t" l="l"/>
              <a:pathLst>
                <a:path h="1276747" w="6547643">
                  <a:moveTo>
                    <a:pt x="0" y="0"/>
                  </a:moveTo>
                  <a:lnTo>
                    <a:pt x="6547643" y="0"/>
                  </a:lnTo>
                  <a:lnTo>
                    <a:pt x="6547643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0"/>
              <a:ext cx="6547643" cy="13719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Herramientas digitales fomentan eficiencia, colaboración y retención.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347376" y="5329089"/>
            <a:ext cx="4910732" cy="957560"/>
            <a:chOff x="0" y="0"/>
            <a:chExt cx="6547643" cy="127674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547643" cy="1276747"/>
            </a:xfrm>
            <a:custGeom>
              <a:avLst/>
              <a:gdLst/>
              <a:ahLst/>
              <a:cxnLst/>
              <a:rect r="r" b="b" t="t" l="l"/>
              <a:pathLst>
                <a:path h="1276747" w="6547643">
                  <a:moveTo>
                    <a:pt x="0" y="0"/>
                  </a:moveTo>
                  <a:lnTo>
                    <a:pt x="6547643" y="0"/>
                  </a:lnTo>
                  <a:lnTo>
                    <a:pt x="6547643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0"/>
              <a:ext cx="6547643" cy="13719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La innovación tecnológica guiará la evolución futura del sector.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F5E4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07390" y="1000125"/>
            <a:ext cx="13503315" cy="2052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7"/>
              </a:lnSpc>
            </a:pPr>
            <a:r>
              <a:rPr lang="en-US" sz="6900">
                <a:solidFill>
                  <a:srgbClr val="131416"/>
                </a:solidFill>
                <a:latin typeface="Horizon"/>
                <a:ea typeface="Horizon"/>
                <a:cs typeface="Horizon"/>
                <a:sym typeface="Horizon"/>
              </a:rPr>
              <a:t>CONCEPTOS CLAVE APRENDIDOS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939954" y="4358597"/>
            <a:ext cx="13506718" cy="3853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80435" indent="-340217" lvl="1">
              <a:lnSpc>
                <a:spcPts val="4412"/>
              </a:lnSpc>
              <a:buFont typeface="Arial"/>
              <a:buChar char="•"/>
            </a:pPr>
            <a:r>
              <a:rPr lang="en-US" sz="3151">
                <a:solidFill>
                  <a:srgbClr val="131416"/>
                </a:solidFill>
                <a:latin typeface="Garet"/>
                <a:ea typeface="Garet"/>
                <a:cs typeface="Garet"/>
                <a:sym typeface="Garet"/>
              </a:rPr>
              <a:t>Business Analytics: Facilita decisiones estratégicas mediante análisis de datos.</a:t>
            </a:r>
          </a:p>
          <a:p>
            <a:pPr algn="just" marL="680435" indent="-340217" lvl="1">
              <a:lnSpc>
                <a:spcPts val="4412"/>
              </a:lnSpc>
              <a:buFont typeface="Arial"/>
              <a:buChar char="•"/>
            </a:pPr>
            <a:r>
              <a:rPr lang="en-US" sz="3151">
                <a:solidFill>
                  <a:srgbClr val="131416"/>
                </a:solidFill>
                <a:latin typeface="Garet"/>
                <a:ea typeface="Garet"/>
                <a:cs typeface="Garet"/>
                <a:sym typeface="Garet"/>
              </a:rPr>
              <a:t>Integración con sistemas: BA se alimenta de datos de distintos sistemas de información.</a:t>
            </a:r>
          </a:p>
          <a:p>
            <a:pPr algn="just" marL="680435" indent="-340217" lvl="1">
              <a:lnSpc>
                <a:spcPts val="4412"/>
              </a:lnSpc>
              <a:buFont typeface="Arial"/>
              <a:buChar char="•"/>
            </a:pPr>
            <a:r>
              <a:rPr lang="en-US" sz="3151">
                <a:solidFill>
                  <a:srgbClr val="131416"/>
                </a:solidFill>
                <a:latin typeface="Garet"/>
                <a:ea typeface="Garet"/>
                <a:cs typeface="Garet"/>
                <a:sym typeface="Garet"/>
              </a:rPr>
              <a:t>Gestión del conocimiento: Proceso de capturar, organizar y compartir el saber interno.</a:t>
            </a:r>
          </a:p>
          <a:p>
            <a:pPr algn="l">
              <a:lnSpc>
                <a:spcPts val="4412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F5E4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01868" y="4593717"/>
            <a:ext cx="13503315" cy="1070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7"/>
              </a:lnSpc>
            </a:pPr>
            <a:r>
              <a:rPr lang="en-US" sz="6900">
                <a:solidFill>
                  <a:srgbClr val="131416"/>
                </a:solidFill>
                <a:latin typeface="Horizon"/>
                <a:ea typeface="Horizon"/>
                <a:cs typeface="Horizon"/>
                <a:sym typeface="Horizon"/>
              </a:rPr>
              <a:t>HONESTIDAD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F5E4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07390" y="1000125"/>
            <a:ext cx="13503315" cy="1070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7"/>
              </a:lnSpc>
            </a:pPr>
            <a:r>
              <a:rPr lang="en-US" sz="6900">
                <a:solidFill>
                  <a:srgbClr val="131416"/>
                </a:solidFill>
                <a:latin typeface="Horizon"/>
                <a:ea typeface="Horizon"/>
                <a:cs typeface="Horizon"/>
                <a:sym typeface="Horizon"/>
              </a:rPr>
              <a:t>REFERENCIAS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416041" y="4435592"/>
            <a:ext cx="11455919" cy="1101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2"/>
              </a:lnSpc>
            </a:pPr>
            <a:r>
              <a:rPr lang="en-US" sz="3151">
                <a:solidFill>
                  <a:srgbClr val="131416"/>
                </a:solidFill>
                <a:latin typeface="Garet"/>
                <a:ea typeface="Garet"/>
                <a:cs typeface="Garet"/>
                <a:sym typeface="Garet"/>
              </a:rPr>
              <a:t>https://www.ibm.com/es-es/topics/knowledge-management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4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37795" y="3389104"/>
            <a:ext cx="8658828" cy="2495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343"/>
              </a:lnSpc>
            </a:pPr>
            <a:r>
              <a:rPr lang="en-US" sz="6099">
                <a:solidFill>
                  <a:srgbClr val="131416"/>
                </a:solidFill>
                <a:latin typeface="Horizon"/>
                <a:ea typeface="Horizon"/>
                <a:cs typeface="Horizon"/>
                <a:sym typeface="Horizon"/>
              </a:rPr>
              <a:t>¡GRACIAS POR SU  ATENCIÓN!</a:t>
            </a:r>
          </a:p>
          <a:p>
            <a:pPr algn="just">
              <a:lnSpc>
                <a:spcPts val="6343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5414714" y="5958103"/>
            <a:ext cx="6704991" cy="89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0"/>
              </a:lnSpc>
            </a:pPr>
            <a:r>
              <a:rPr lang="en-US" sz="5000" spc="1160">
                <a:solidFill>
                  <a:srgbClr val="131416"/>
                </a:solidFill>
                <a:latin typeface="Garet"/>
                <a:ea typeface="Garet"/>
                <a:cs typeface="Garet"/>
                <a:sym typeface="Garet"/>
              </a:rPr>
              <a:t>DUDAS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963751" y="1028700"/>
            <a:ext cx="2757268" cy="3770970"/>
          </a:xfrm>
          <a:custGeom>
            <a:avLst/>
            <a:gdLst/>
            <a:ahLst/>
            <a:cxnLst/>
            <a:rect r="r" b="b" t="t" l="l"/>
            <a:pathLst>
              <a:path h="3770970" w="2757268">
                <a:moveTo>
                  <a:pt x="0" y="0"/>
                </a:moveTo>
                <a:lnTo>
                  <a:pt x="2757268" y="0"/>
                </a:lnTo>
                <a:lnTo>
                  <a:pt x="2757268" y="3770970"/>
                </a:lnTo>
                <a:lnTo>
                  <a:pt x="0" y="37709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11098" y="7899735"/>
            <a:ext cx="13465804" cy="71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0"/>
              </a:lnSpc>
            </a:pPr>
            <a:r>
              <a:rPr lang="en-US" sz="2000" spc="464">
                <a:solidFill>
                  <a:srgbClr val="131416"/>
                </a:solidFill>
                <a:latin typeface="Garet"/>
                <a:ea typeface="Garet"/>
                <a:cs typeface="Garet"/>
                <a:sym typeface="Garet"/>
              </a:rPr>
              <a:t>RECUERDA QUE TENEMOS NUESTRO FORO SEMANAL DONDE PUEDES CONSULTAR CUALQUIER DUDA QUE TE SURJA EN LA SEMANA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619" y="4699462"/>
            <a:ext cx="4613551" cy="666407"/>
            <a:chOff x="0" y="0"/>
            <a:chExt cx="1964221" cy="2837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64221" cy="283723"/>
            </a:xfrm>
            <a:custGeom>
              <a:avLst/>
              <a:gdLst/>
              <a:ahLst/>
              <a:cxnLst/>
              <a:rect r="r" b="b" t="t" l="l"/>
              <a:pathLst>
                <a:path h="283723" w="1964221">
                  <a:moveTo>
                    <a:pt x="1761021" y="0"/>
                  </a:moveTo>
                  <a:lnTo>
                    <a:pt x="0" y="0"/>
                  </a:lnTo>
                  <a:lnTo>
                    <a:pt x="0" y="283723"/>
                  </a:lnTo>
                  <a:lnTo>
                    <a:pt x="1761021" y="283723"/>
                  </a:lnTo>
                  <a:lnTo>
                    <a:pt x="1964221" y="141862"/>
                  </a:lnTo>
                  <a:lnTo>
                    <a:pt x="176102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849921" cy="3599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3"/>
                </a:lnSpc>
              </a:pPr>
              <a:r>
                <a:rPr lang="en-US" sz="2799" spc="81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TEMA 1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78654" y="4740441"/>
            <a:ext cx="453358" cy="550094"/>
          </a:xfrm>
          <a:custGeom>
            <a:avLst/>
            <a:gdLst/>
            <a:ahLst/>
            <a:cxnLst/>
            <a:rect r="r" b="b" t="t" l="l"/>
            <a:pathLst>
              <a:path h="550094" w="453358">
                <a:moveTo>
                  <a:pt x="0" y="0"/>
                </a:moveTo>
                <a:lnTo>
                  <a:pt x="453359" y="0"/>
                </a:lnTo>
                <a:lnTo>
                  <a:pt x="453359" y="550094"/>
                </a:lnTo>
                <a:lnTo>
                  <a:pt x="0" y="550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866989" y="3303305"/>
            <a:ext cx="4115190" cy="1267162"/>
            <a:chOff x="0" y="0"/>
            <a:chExt cx="1083836" cy="3337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83836" cy="333738"/>
            </a:xfrm>
            <a:custGeom>
              <a:avLst/>
              <a:gdLst/>
              <a:ahLst/>
              <a:cxnLst/>
              <a:rect r="r" b="b" t="t" l="l"/>
              <a:pathLst>
                <a:path h="333738" w="1083836">
                  <a:moveTo>
                    <a:pt x="880636" y="0"/>
                  </a:moveTo>
                  <a:lnTo>
                    <a:pt x="0" y="0"/>
                  </a:lnTo>
                  <a:lnTo>
                    <a:pt x="0" y="333738"/>
                  </a:lnTo>
                  <a:lnTo>
                    <a:pt x="880636" y="333738"/>
                  </a:lnTo>
                  <a:lnTo>
                    <a:pt x="1083836" y="166869"/>
                  </a:lnTo>
                  <a:lnTo>
                    <a:pt x="880636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969536" cy="4099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3"/>
                </a:lnSpc>
              </a:pPr>
              <a:r>
                <a:rPr lang="en-US" sz="2799" spc="81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RECORDATORIOS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51754" y="3429735"/>
            <a:ext cx="753892" cy="872928"/>
          </a:xfrm>
          <a:custGeom>
            <a:avLst/>
            <a:gdLst/>
            <a:ahLst/>
            <a:cxnLst/>
            <a:rect r="r" b="b" t="t" l="l"/>
            <a:pathLst>
              <a:path h="872928" w="753892">
                <a:moveTo>
                  <a:pt x="0" y="0"/>
                </a:moveTo>
                <a:lnTo>
                  <a:pt x="753892" y="0"/>
                </a:lnTo>
                <a:lnTo>
                  <a:pt x="753892" y="872927"/>
                </a:lnTo>
                <a:lnTo>
                  <a:pt x="0" y="8729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51754" y="-249180"/>
            <a:ext cx="6140237" cy="2980843"/>
            <a:chOff x="0" y="0"/>
            <a:chExt cx="8186982" cy="3974458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986783"/>
              <a:ext cx="8186982" cy="2987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250"/>
                </a:lnSpc>
              </a:pPr>
              <a:r>
                <a:rPr lang="en-US" sz="15000">
                  <a:solidFill>
                    <a:srgbClr val="FFFFFF"/>
                  </a:solidFill>
                  <a:latin typeface="Playlist Script"/>
                  <a:ea typeface="Playlist Script"/>
                  <a:cs typeface="Playlist Script"/>
                  <a:sym typeface="Playlist Script"/>
                </a:rPr>
                <a:t>Agenda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95250"/>
              <a:ext cx="8186982" cy="927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33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131715" y="154716"/>
            <a:ext cx="8416862" cy="2844707"/>
            <a:chOff x="0" y="0"/>
            <a:chExt cx="11222483" cy="379294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805268"/>
              <a:ext cx="11222483" cy="2987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250"/>
                </a:lnSpc>
              </a:pPr>
              <a:r>
                <a:rPr lang="en-US" sz="15000">
                  <a:solidFill>
                    <a:srgbClr val="FFFFFF"/>
                  </a:solidFill>
                  <a:latin typeface="Playlist Script"/>
                  <a:ea typeface="Playlist Script"/>
                  <a:cs typeface="Playlist Script"/>
                  <a:sym typeface="Playlist Script"/>
                </a:rPr>
                <a:t>Recursos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76200"/>
              <a:ext cx="11222483" cy="747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25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739805" y="3232617"/>
            <a:ext cx="5353646" cy="1267162"/>
            <a:chOff x="0" y="0"/>
            <a:chExt cx="1410014" cy="333738"/>
          </a:xfrm>
        </p:grpSpPr>
        <p:sp>
          <p:nvSpPr>
            <p:cNvPr name="Freeform 17" id="17">
              <a:hlinkClick r:id="rId6" tooltip="https://youtu.be/jXaomJP1SSQ"/>
            </p:cNvPr>
            <p:cNvSpPr/>
            <p:nvPr/>
          </p:nvSpPr>
          <p:spPr>
            <a:xfrm flipH="false" flipV="false" rot="0">
              <a:off x="0" y="0"/>
              <a:ext cx="1410014" cy="333738"/>
            </a:xfrm>
            <a:custGeom>
              <a:avLst/>
              <a:gdLst/>
              <a:ahLst/>
              <a:cxnLst/>
              <a:rect r="r" b="b" t="t" l="l"/>
              <a:pathLst>
                <a:path h="333738" w="1410014">
                  <a:moveTo>
                    <a:pt x="1206814" y="0"/>
                  </a:moveTo>
                  <a:lnTo>
                    <a:pt x="0" y="0"/>
                  </a:lnTo>
                  <a:lnTo>
                    <a:pt x="0" y="333738"/>
                  </a:lnTo>
                  <a:lnTo>
                    <a:pt x="1206814" y="333738"/>
                  </a:lnTo>
                  <a:lnTo>
                    <a:pt x="1410014" y="166869"/>
                  </a:lnTo>
                  <a:lnTo>
                    <a:pt x="120681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14300"/>
              <a:ext cx="1295714" cy="448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659"/>
                </a:lnSpc>
              </a:pPr>
              <a:r>
                <a:rPr lang="en-US" sz="4499" spc="130" u="sng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  <a:hlinkClick r:id="rId7" tooltip="https://youtu.be/jXaomJP1SSQ"/>
                </a:rPr>
                <a:t>Link del Video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739805" y="5032666"/>
            <a:ext cx="5353646" cy="1267162"/>
            <a:chOff x="0" y="0"/>
            <a:chExt cx="1410014" cy="33373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10014" cy="333738"/>
            </a:xfrm>
            <a:custGeom>
              <a:avLst/>
              <a:gdLst/>
              <a:ahLst/>
              <a:cxnLst/>
              <a:rect r="r" b="b" t="t" l="l"/>
              <a:pathLst>
                <a:path h="333738" w="1410014">
                  <a:moveTo>
                    <a:pt x="1206814" y="0"/>
                  </a:moveTo>
                  <a:lnTo>
                    <a:pt x="0" y="0"/>
                  </a:lnTo>
                  <a:lnTo>
                    <a:pt x="0" y="333738"/>
                  </a:lnTo>
                  <a:lnTo>
                    <a:pt x="1206814" y="333738"/>
                  </a:lnTo>
                  <a:lnTo>
                    <a:pt x="1410014" y="166869"/>
                  </a:lnTo>
                  <a:lnTo>
                    <a:pt x="120681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14300"/>
              <a:ext cx="1295714" cy="448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659"/>
                </a:lnSpc>
              </a:pPr>
              <a:r>
                <a:rPr lang="en-US" sz="4499" spc="13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Link de Quizziz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76619" y="5623280"/>
            <a:ext cx="4613551" cy="666407"/>
            <a:chOff x="0" y="0"/>
            <a:chExt cx="1964221" cy="28372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964221" cy="283723"/>
            </a:xfrm>
            <a:custGeom>
              <a:avLst/>
              <a:gdLst/>
              <a:ahLst/>
              <a:cxnLst/>
              <a:rect r="r" b="b" t="t" l="l"/>
              <a:pathLst>
                <a:path h="283723" w="1964221">
                  <a:moveTo>
                    <a:pt x="1761021" y="0"/>
                  </a:moveTo>
                  <a:lnTo>
                    <a:pt x="0" y="0"/>
                  </a:lnTo>
                  <a:lnTo>
                    <a:pt x="0" y="283723"/>
                  </a:lnTo>
                  <a:lnTo>
                    <a:pt x="1761021" y="283723"/>
                  </a:lnTo>
                  <a:lnTo>
                    <a:pt x="1964221" y="141862"/>
                  </a:lnTo>
                  <a:lnTo>
                    <a:pt x="176102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76200"/>
              <a:ext cx="1849921" cy="3599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3"/>
                </a:lnSpc>
              </a:pPr>
              <a:r>
                <a:rPr lang="en-US" sz="2799" spc="81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TEMA 2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76619" y="6604853"/>
            <a:ext cx="4613551" cy="666407"/>
            <a:chOff x="0" y="0"/>
            <a:chExt cx="1964221" cy="28372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964221" cy="283723"/>
            </a:xfrm>
            <a:custGeom>
              <a:avLst/>
              <a:gdLst/>
              <a:ahLst/>
              <a:cxnLst/>
              <a:rect r="r" b="b" t="t" l="l"/>
              <a:pathLst>
                <a:path h="283723" w="1964221">
                  <a:moveTo>
                    <a:pt x="1761021" y="0"/>
                  </a:moveTo>
                  <a:lnTo>
                    <a:pt x="0" y="0"/>
                  </a:lnTo>
                  <a:lnTo>
                    <a:pt x="0" y="283723"/>
                  </a:lnTo>
                  <a:lnTo>
                    <a:pt x="1761021" y="283723"/>
                  </a:lnTo>
                  <a:lnTo>
                    <a:pt x="1964221" y="141862"/>
                  </a:lnTo>
                  <a:lnTo>
                    <a:pt x="176102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76200"/>
              <a:ext cx="1849921" cy="3599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3"/>
                </a:lnSpc>
              </a:pPr>
              <a:r>
                <a:rPr lang="en-US" sz="2799" spc="81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TEMA 3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76619" y="7528435"/>
            <a:ext cx="4613551" cy="666407"/>
            <a:chOff x="0" y="0"/>
            <a:chExt cx="1964221" cy="28372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964221" cy="283723"/>
            </a:xfrm>
            <a:custGeom>
              <a:avLst/>
              <a:gdLst/>
              <a:ahLst/>
              <a:cxnLst/>
              <a:rect r="r" b="b" t="t" l="l"/>
              <a:pathLst>
                <a:path h="283723" w="1964221">
                  <a:moveTo>
                    <a:pt x="1761021" y="0"/>
                  </a:moveTo>
                  <a:lnTo>
                    <a:pt x="0" y="0"/>
                  </a:lnTo>
                  <a:lnTo>
                    <a:pt x="0" y="283723"/>
                  </a:lnTo>
                  <a:lnTo>
                    <a:pt x="1761021" y="283723"/>
                  </a:lnTo>
                  <a:lnTo>
                    <a:pt x="1964221" y="141862"/>
                  </a:lnTo>
                  <a:lnTo>
                    <a:pt x="176102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76200"/>
              <a:ext cx="1849921" cy="3599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3"/>
                </a:lnSpc>
              </a:pPr>
              <a:r>
                <a:rPr lang="en-US" sz="2799" spc="81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TEMA 4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76619" y="8591893"/>
            <a:ext cx="4613551" cy="666407"/>
            <a:chOff x="0" y="0"/>
            <a:chExt cx="1964221" cy="28372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64221" cy="283723"/>
            </a:xfrm>
            <a:custGeom>
              <a:avLst/>
              <a:gdLst/>
              <a:ahLst/>
              <a:cxnLst/>
              <a:rect r="r" b="b" t="t" l="l"/>
              <a:pathLst>
                <a:path h="283723" w="1964221">
                  <a:moveTo>
                    <a:pt x="1761021" y="0"/>
                  </a:moveTo>
                  <a:lnTo>
                    <a:pt x="0" y="0"/>
                  </a:lnTo>
                  <a:lnTo>
                    <a:pt x="0" y="283723"/>
                  </a:lnTo>
                  <a:lnTo>
                    <a:pt x="1761021" y="283723"/>
                  </a:lnTo>
                  <a:lnTo>
                    <a:pt x="1964221" y="141862"/>
                  </a:lnTo>
                  <a:lnTo>
                    <a:pt x="176102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76200"/>
              <a:ext cx="1849921" cy="3599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3"/>
                </a:lnSpc>
              </a:pPr>
              <a:r>
                <a:rPr lang="en-US" sz="2799" spc="81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TEMA 5</a:t>
              </a: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878654" y="5623280"/>
            <a:ext cx="453358" cy="550094"/>
          </a:xfrm>
          <a:custGeom>
            <a:avLst/>
            <a:gdLst/>
            <a:ahLst/>
            <a:cxnLst/>
            <a:rect r="r" b="b" t="t" l="l"/>
            <a:pathLst>
              <a:path h="550094" w="453358">
                <a:moveTo>
                  <a:pt x="0" y="0"/>
                </a:moveTo>
                <a:lnTo>
                  <a:pt x="453359" y="0"/>
                </a:lnTo>
                <a:lnTo>
                  <a:pt x="453359" y="550094"/>
                </a:lnTo>
                <a:lnTo>
                  <a:pt x="0" y="550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878654" y="6604853"/>
            <a:ext cx="453358" cy="550094"/>
          </a:xfrm>
          <a:custGeom>
            <a:avLst/>
            <a:gdLst/>
            <a:ahLst/>
            <a:cxnLst/>
            <a:rect r="r" b="b" t="t" l="l"/>
            <a:pathLst>
              <a:path h="550094" w="453358">
                <a:moveTo>
                  <a:pt x="0" y="0"/>
                </a:moveTo>
                <a:lnTo>
                  <a:pt x="453359" y="0"/>
                </a:lnTo>
                <a:lnTo>
                  <a:pt x="453359" y="550094"/>
                </a:lnTo>
                <a:lnTo>
                  <a:pt x="0" y="550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878654" y="7604635"/>
            <a:ext cx="453358" cy="550094"/>
          </a:xfrm>
          <a:custGeom>
            <a:avLst/>
            <a:gdLst/>
            <a:ahLst/>
            <a:cxnLst/>
            <a:rect r="r" b="b" t="t" l="l"/>
            <a:pathLst>
              <a:path h="550094" w="453358">
                <a:moveTo>
                  <a:pt x="0" y="0"/>
                </a:moveTo>
                <a:lnTo>
                  <a:pt x="453359" y="0"/>
                </a:lnTo>
                <a:lnTo>
                  <a:pt x="453359" y="550094"/>
                </a:lnTo>
                <a:lnTo>
                  <a:pt x="0" y="550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878654" y="8605540"/>
            <a:ext cx="453358" cy="550094"/>
          </a:xfrm>
          <a:custGeom>
            <a:avLst/>
            <a:gdLst/>
            <a:ahLst/>
            <a:cxnLst/>
            <a:rect r="r" b="b" t="t" l="l"/>
            <a:pathLst>
              <a:path h="550094" w="453358">
                <a:moveTo>
                  <a:pt x="0" y="0"/>
                </a:moveTo>
                <a:lnTo>
                  <a:pt x="453359" y="0"/>
                </a:lnTo>
                <a:lnTo>
                  <a:pt x="453359" y="550095"/>
                </a:lnTo>
                <a:lnTo>
                  <a:pt x="0" y="550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74889" y="654364"/>
            <a:ext cx="13991174" cy="180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890"/>
              </a:lnSpc>
            </a:pPr>
            <a:r>
              <a:rPr lang="en-US" sz="6098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COMPETENCIA(S) QUE DESARROLLAREMOS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4661852"/>
            <a:ext cx="18288000" cy="3879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− Capacidad para implementar sistemas de información en la empresa (ERP, SCM, CRM).</a:t>
            </a:r>
          </a:p>
          <a:p>
            <a:pPr algn="ctr">
              <a:lnSpc>
                <a:spcPts val="6160"/>
              </a:lnSpc>
            </a:pPr>
          </a:p>
          <a:p>
            <a:pPr algn="ctr">
              <a:lnSpc>
                <a:spcPts val="6160"/>
              </a:lnSpc>
            </a:pPr>
            <a:r>
              <a:rPr lang="en-US" sz="44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− Habilidad para incorporar TIC de acuerdo con necesidades de cambio organizativo.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47155" y="3392091"/>
            <a:ext cx="9335691" cy="2047875"/>
            <a:chOff x="0" y="0"/>
            <a:chExt cx="12447588" cy="27305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447588" cy="2730500"/>
            </a:xfrm>
            <a:custGeom>
              <a:avLst/>
              <a:gdLst/>
              <a:ahLst/>
              <a:cxnLst/>
              <a:rect r="r" b="b" t="t" l="l"/>
              <a:pathLst>
                <a:path h="2730500" w="12447588">
                  <a:moveTo>
                    <a:pt x="0" y="0"/>
                  </a:moveTo>
                  <a:lnTo>
                    <a:pt x="12447588" y="0"/>
                  </a:lnTo>
                  <a:lnTo>
                    <a:pt x="12447588" y="2730500"/>
                  </a:lnTo>
                  <a:lnTo>
                    <a:pt x="0" y="2730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2447588" cy="27495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>
                  <a:solidFill>
                    <a:srgbClr val="F98AC7"/>
                  </a:solidFill>
                  <a:latin typeface="Lora"/>
                  <a:ea typeface="Lora"/>
                  <a:cs typeface="Lora"/>
                  <a:sym typeface="Lora"/>
                </a:rPr>
                <a:t>Gestión del Conocimiento en la Era Digital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47155" y="5600849"/>
            <a:ext cx="9335691" cy="478780"/>
            <a:chOff x="0" y="0"/>
            <a:chExt cx="12447588" cy="63837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447588" cy="638373"/>
            </a:xfrm>
            <a:custGeom>
              <a:avLst/>
              <a:gdLst/>
              <a:ahLst/>
              <a:cxnLst/>
              <a:rect r="r" b="b" t="t" l="l"/>
              <a:pathLst>
                <a:path h="638373" w="12447588">
                  <a:moveTo>
                    <a:pt x="0" y="0"/>
                  </a:moveTo>
                  <a:lnTo>
                    <a:pt x="12447588" y="0"/>
                  </a:lnTo>
                  <a:lnTo>
                    <a:pt x="12447588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0"/>
              <a:ext cx="12447588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Descubre cómo las TIC transforman la gestión del conocimiento.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47155" y="6416129"/>
            <a:ext cx="9335691" cy="478780"/>
            <a:chOff x="0" y="0"/>
            <a:chExt cx="12447588" cy="63837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447588" cy="638373"/>
            </a:xfrm>
            <a:custGeom>
              <a:avLst/>
              <a:gdLst/>
              <a:ahLst/>
              <a:cxnLst/>
              <a:rect r="r" b="b" t="t" l="l"/>
              <a:pathLst>
                <a:path h="638373" w="12447588">
                  <a:moveTo>
                    <a:pt x="0" y="0"/>
                  </a:moveTo>
                  <a:lnTo>
                    <a:pt x="12447588" y="0"/>
                  </a:lnTo>
                  <a:lnTo>
                    <a:pt x="12447588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0"/>
              <a:ext cx="12447588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Su relevancia crece en las organizaciones modernas y digitales. 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905155" y="2049661"/>
            <a:ext cx="7040612" cy="880021"/>
            <a:chOff x="0" y="0"/>
            <a:chExt cx="9387483" cy="11733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387484" cy="1173362"/>
            </a:xfrm>
            <a:custGeom>
              <a:avLst/>
              <a:gdLst/>
              <a:ahLst/>
              <a:cxnLst/>
              <a:rect r="r" b="b" t="t" l="l"/>
              <a:pathLst>
                <a:path h="1173362" w="9387484">
                  <a:moveTo>
                    <a:pt x="0" y="0"/>
                  </a:moveTo>
                  <a:lnTo>
                    <a:pt x="9387484" y="0"/>
                  </a:lnTo>
                  <a:lnTo>
                    <a:pt x="9387484" y="1173362"/>
                  </a:lnTo>
                  <a:lnTo>
                    <a:pt x="0" y="1173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9387483" cy="11924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>
                  <a:solidFill>
                    <a:srgbClr val="F98AC7"/>
                  </a:solidFill>
                  <a:latin typeface="Lora"/>
                  <a:ea typeface="Lora"/>
                  <a:cs typeface="Lora"/>
                  <a:sym typeface="Lora"/>
                </a:rPr>
                <a:t>¿Qué son las TIC?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905155" y="3378399"/>
            <a:ext cx="4518272" cy="2863304"/>
            <a:chOff x="0" y="0"/>
            <a:chExt cx="6024363" cy="381773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024372" cy="3817747"/>
            </a:xfrm>
            <a:custGeom>
              <a:avLst/>
              <a:gdLst/>
              <a:ahLst/>
              <a:cxnLst/>
              <a:rect r="r" b="b" t="t" l="l"/>
              <a:pathLst>
                <a:path h="3817747" w="6024372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5964555" y="0"/>
                  </a:lnTo>
                  <a:cubicBezTo>
                    <a:pt x="5997575" y="0"/>
                    <a:pt x="6024372" y="26797"/>
                    <a:pt x="6024372" y="59817"/>
                  </a:cubicBezTo>
                  <a:lnTo>
                    <a:pt x="6024372" y="3757930"/>
                  </a:lnTo>
                  <a:cubicBezTo>
                    <a:pt x="6024372" y="3790950"/>
                    <a:pt x="5997575" y="3817747"/>
                    <a:pt x="5964555" y="3817747"/>
                  </a:cubicBezTo>
                  <a:lnTo>
                    <a:pt x="59817" y="3817747"/>
                  </a:lnTo>
                  <a:cubicBezTo>
                    <a:pt x="26797" y="3817747"/>
                    <a:pt x="0" y="3790950"/>
                    <a:pt x="0" y="3757930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204299" y="3677542"/>
            <a:ext cx="3520231" cy="439936"/>
            <a:chOff x="0" y="0"/>
            <a:chExt cx="4693642" cy="5865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693642" cy="586582"/>
            </a:xfrm>
            <a:custGeom>
              <a:avLst/>
              <a:gdLst/>
              <a:ahLst/>
              <a:cxnLst/>
              <a:rect r="r" b="b" t="t" l="l"/>
              <a:pathLst>
                <a:path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Definición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204299" y="4296966"/>
            <a:ext cx="3919984" cy="1436340"/>
            <a:chOff x="0" y="0"/>
            <a:chExt cx="5226645" cy="191512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226645" cy="1915120"/>
            </a:xfrm>
            <a:custGeom>
              <a:avLst/>
              <a:gdLst/>
              <a:ahLst/>
              <a:cxnLst/>
              <a:rect r="r" b="b" t="t" l="l"/>
              <a:pathLst>
                <a:path h="1915120" w="5226645">
                  <a:moveTo>
                    <a:pt x="0" y="0"/>
                  </a:moveTo>
                  <a:lnTo>
                    <a:pt x="5226645" y="0"/>
                  </a:lnTo>
                  <a:lnTo>
                    <a:pt x="5226645" y="1915120"/>
                  </a:lnTo>
                  <a:lnTo>
                    <a:pt x="0" y="1915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0"/>
              <a:ext cx="5226645" cy="20103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Tecnologías que facilitan el almacenamiento, acceso y transmisión de información.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722572" y="3378399"/>
            <a:ext cx="4518272" cy="2863304"/>
            <a:chOff x="0" y="0"/>
            <a:chExt cx="6024363" cy="381773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024372" cy="3817747"/>
            </a:xfrm>
            <a:custGeom>
              <a:avLst/>
              <a:gdLst/>
              <a:ahLst/>
              <a:cxnLst/>
              <a:rect r="r" b="b" t="t" l="l"/>
              <a:pathLst>
                <a:path h="3817747" w="6024372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5964555" y="0"/>
                  </a:lnTo>
                  <a:cubicBezTo>
                    <a:pt x="5997575" y="0"/>
                    <a:pt x="6024372" y="26797"/>
                    <a:pt x="6024372" y="59817"/>
                  </a:cubicBezTo>
                  <a:lnTo>
                    <a:pt x="6024372" y="3757930"/>
                  </a:lnTo>
                  <a:cubicBezTo>
                    <a:pt x="6024372" y="3790950"/>
                    <a:pt x="5997575" y="3817747"/>
                    <a:pt x="5964555" y="3817747"/>
                  </a:cubicBezTo>
                  <a:lnTo>
                    <a:pt x="59817" y="3817747"/>
                  </a:lnTo>
                  <a:cubicBezTo>
                    <a:pt x="26797" y="3817747"/>
                    <a:pt x="0" y="3790950"/>
                    <a:pt x="0" y="3757930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3021716" y="3677542"/>
            <a:ext cx="3520231" cy="439936"/>
            <a:chOff x="0" y="0"/>
            <a:chExt cx="4693642" cy="58658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693642" cy="586582"/>
            </a:xfrm>
            <a:custGeom>
              <a:avLst/>
              <a:gdLst/>
              <a:ahLst/>
              <a:cxnLst/>
              <a:rect r="r" b="b" t="t" l="l"/>
              <a:pathLst>
                <a:path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Ejemplos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021716" y="4296966"/>
            <a:ext cx="3919984" cy="478780"/>
            <a:chOff x="0" y="0"/>
            <a:chExt cx="5226645" cy="63837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226645" cy="638373"/>
            </a:xfrm>
            <a:custGeom>
              <a:avLst/>
              <a:gdLst/>
              <a:ahLst/>
              <a:cxnLst/>
              <a:rect r="r" b="b" t="t" l="l"/>
              <a:pathLst>
                <a:path h="638373" w="5226645">
                  <a:moveTo>
                    <a:pt x="0" y="0"/>
                  </a:moveTo>
                  <a:lnTo>
                    <a:pt x="5226645" y="0"/>
                  </a:lnTo>
                  <a:lnTo>
                    <a:pt x="522664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0"/>
              <a:ext cx="5226645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48754" indent="-174377" lvl="1">
                <a:lnSpc>
                  <a:spcPts val="3750"/>
                </a:lnSpc>
                <a:buFont typeface="Arial"/>
                <a:buChar char="•"/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Internet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021716" y="4880371"/>
            <a:ext cx="3919984" cy="478780"/>
            <a:chOff x="0" y="0"/>
            <a:chExt cx="5226645" cy="63837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226645" cy="638373"/>
            </a:xfrm>
            <a:custGeom>
              <a:avLst/>
              <a:gdLst/>
              <a:ahLst/>
              <a:cxnLst/>
              <a:rect r="r" b="b" t="t" l="l"/>
              <a:pathLst>
                <a:path h="638373" w="5226645">
                  <a:moveTo>
                    <a:pt x="0" y="0"/>
                  </a:moveTo>
                  <a:lnTo>
                    <a:pt x="5226645" y="0"/>
                  </a:lnTo>
                  <a:lnTo>
                    <a:pt x="522664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95250"/>
              <a:ext cx="5226645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48754" indent="-174377" lvl="1">
                <a:lnSpc>
                  <a:spcPts val="3750"/>
                </a:lnSpc>
                <a:buFont typeface="Arial"/>
                <a:buChar char="•"/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Aplicaciones móviles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3021716" y="5463779"/>
            <a:ext cx="3919984" cy="478780"/>
            <a:chOff x="0" y="0"/>
            <a:chExt cx="5226645" cy="63837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5226645" cy="638373"/>
            </a:xfrm>
            <a:custGeom>
              <a:avLst/>
              <a:gdLst/>
              <a:ahLst/>
              <a:cxnLst/>
              <a:rect r="r" b="b" t="t" l="l"/>
              <a:pathLst>
                <a:path h="638373" w="5226645">
                  <a:moveTo>
                    <a:pt x="0" y="0"/>
                  </a:moveTo>
                  <a:lnTo>
                    <a:pt x="5226645" y="0"/>
                  </a:lnTo>
                  <a:lnTo>
                    <a:pt x="522664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95250"/>
              <a:ext cx="5226645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48754" indent="-174377" lvl="1">
                <a:lnSpc>
                  <a:spcPts val="3750"/>
                </a:lnSpc>
                <a:buFont typeface="Arial"/>
                <a:buChar char="•"/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Plataformas colaborativas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7905155" y="6540847"/>
            <a:ext cx="9335691" cy="1696491"/>
            <a:chOff x="0" y="0"/>
            <a:chExt cx="12447588" cy="226198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447524" cy="2261997"/>
            </a:xfrm>
            <a:custGeom>
              <a:avLst/>
              <a:gdLst/>
              <a:ahLst/>
              <a:cxnLst/>
              <a:rect r="r" b="b" t="t" l="l"/>
              <a:pathLst>
                <a:path h="2261997" w="12447524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12387707" y="0"/>
                  </a:lnTo>
                  <a:cubicBezTo>
                    <a:pt x="12420727" y="0"/>
                    <a:pt x="12447524" y="26797"/>
                    <a:pt x="12447524" y="59817"/>
                  </a:cubicBezTo>
                  <a:lnTo>
                    <a:pt x="12447524" y="2202180"/>
                  </a:lnTo>
                  <a:cubicBezTo>
                    <a:pt x="12447524" y="2235200"/>
                    <a:pt x="12420727" y="2261997"/>
                    <a:pt x="12387707" y="2261997"/>
                  </a:cubicBezTo>
                  <a:lnTo>
                    <a:pt x="59817" y="2261997"/>
                  </a:lnTo>
                  <a:cubicBezTo>
                    <a:pt x="26797" y="2261997"/>
                    <a:pt x="0" y="2235200"/>
                    <a:pt x="0" y="2202180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8204299" y="6839991"/>
            <a:ext cx="3520231" cy="439936"/>
            <a:chOff x="0" y="0"/>
            <a:chExt cx="4693642" cy="586582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4693642" cy="586582"/>
            </a:xfrm>
            <a:custGeom>
              <a:avLst/>
              <a:gdLst/>
              <a:ahLst/>
              <a:cxnLst/>
              <a:rect r="r" b="b" t="t" l="l"/>
              <a:pathLst>
                <a:path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Función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8204299" y="7459415"/>
            <a:ext cx="8737401" cy="478780"/>
            <a:chOff x="0" y="0"/>
            <a:chExt cx="11649868" cy="638373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1649868" cy="638373"/>
            </a:xfrm>
            <a:custGeom>
              <a:avLst/>
              <a:gdLst/>
              <a:ahLst/>
              <a:cxnLst/>
              <a:rect r="r" b="b" t="t" l="l"/>
              <a:pathLst>
                <a:path h="638373" w="11649868">
                  <a:moveTo>
                    <a:pt x="0" y="0"/>
                  </a:moveTo>
                  <a:lnTo>
                    <a:pt x="11649868" y="0"/>
                  </a:lnTo>
                  <a:lnTo>
                    <a:pt x="11649868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95250"/>
              <a:ext cx="11649868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Permiten la gestión eficaz del conocimiento organizacional.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47155" y="3346549"/>
            <a:ext cx="12218640" cy="880021"/>
            <a:chOff x="0" y="0"/>
            <a:chExt cx="16291520" cy="11733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291520" cy="1173362"/>
            </a:xfrm>
            <a:custGeom>
              <a:avLst/>
              <a:gdLst/>
              <a:ahLst/>
              <a:cxnLst/>
              <a:rect r="r" b="b" t="t" l="l"/>
              <a:pathLst>
                <a:path h="1173362" w="16291520">
                  <a:moveTo>
                    <a:pt x="0" y="0"/>
                  </a:moveTo>
                  <a:lnTo>
                    <a:pt x="16291520" y="0"/>
                  </a:lnTo>
                  <a:lnTo>
                    <a:pt x="16291520" y="1173362"/>
                  </a:lnTo>
                  <a:lnTo>
                    <a:pt x="0" y="1173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6291520" cy="11924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>
                  <a:solidFill>
                    <a:srgbClr val="F98AC7"/>
                  </a:solidFill>
                  <a:latin typeface="Lora"/>
                  <a:ea typeface="Lora"/>
                  <a:cs typeface="Lora"/>
                  <a:sym typeface="Lora"/>
                </a:rPr>
                <a:t>Herramientas Tecnológicas Aplicadas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47155" y="4974431"/>
            <a:ext cx="3520231" cy="439936"/>
            <a:chOff x="0" y="0"/>
            <a:chExt cx="4693642" cy="5865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693642" cy="586582"/>
            </a:xfrm>
            <a:custGeom>
              <a:avLst/>
              <a:gdLst/>
              <a:ahLst/>
              <a:cxnLst/>
              <a:rect r="r" b="b" t="t" l="l"/>
              <a:pathLst>
                <a:path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98AC7"/>
                  </a:solidFill>
                  <a:latin typeface="Lora"/>
                  <a:ea typeface="Lora"/>
                  <a:cs typeface="Lora"/>
                  <a:sym typeface="Lora"/>
                </a:rPr>
                <a:t>Sistemas LMS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47155" y="5713511"/>
            <a:ext cx="4910732" cy="957560"/>
            <a:chOff x="0" y="0"/>
            <a:chExt cx="6547643" cy="127674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547643" cy="1276747"/>
            </a:xfrm>
            <a:custGeom>
              <a:avLst/>
              <a:gdLst/>
              <a:ahLst/>
              <a:cxnLst/>
              <a:rect r="r" b="b" t="t" l="l"/>
              <a:pathLst>
                <a:path h="1276747" w="6547643">
                  <a:moveTo>
                    <a:pt x="0" y="0"/>
                  </a:moveTo>
                  <a:lnTo>
                    <a:pt x="6547643" y="0"/>
                  </a:lnTo>
                  <a:lnTo>
                    <a:pt x="6547643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0"/>
              <a:ext cx="6547643" cy="13719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Aprendizaje y capacitación constante y personalizada para empleados.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697266" y="4974431"/>
            <a:ext cx="4252615" cy="439936"/>
            <a:chOff x="0" y="0"/>
            <a:chExt cx="5670153" cy="58658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670154" cy="586582"/>
            </a:xfrm>
            <a:custGeom>
              <a:avLst/>
              <a:gdLst/>
              <a:ahLst/>
              <a:cxnLst/>
              <a:rect r="r" b="b" t="t" l="l"/>
              <a:pathLst>
                <a:path h="586582" w="5670154">
                  <a:moveTo>
                    <a:pt x="0" y="0"/>
                  </a:moveTo>
                  <a:lnTo>
                    <a:pt x="5670154" y="0"/>
                  </a:lnTo>
                  <a:lnTo>
                    <a:pt x="5670154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5670153" cy="6056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98AC7"/>
                  </a:solidFill>
                  <a:latin typeface="Lora"/>
                  <a:ea typeface="Lora"/>
                  <a:cs typeface="Lora"/>
                  <a:sym typeface="Lora"/>
                </a:rPr>
                <a:t>Plataformas Colaborativas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697266" y="5713511"/>
            <a:ext cx="4910732" cy="957560"/>
            <a:chOff x="0" y="0"/>
            <a:chExt cx="6547643" cy="127674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547643" cy="1276747"/>
            </a:xfrm>
            <a:custGeom>
              <a:avLst/>
              <a:gdLst/>
              <a:ahLst/>
              <a:cxnLst/>
              <a:rect r="r" b="b" t="t" l="l"/>
              <a:pathLst>
                <a:path h="1276747" w="6547643">
                  <a:moveTo>
                    <a:pt x="0" y="0"/>
                  </a:moveTo>
                  <a:lnTo>
                    <a:pt x="6547643" y="0"/>
                  </a:lnTo>
                  <a:lnTo>
                    <a:pt x="6547643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0"/>
              <a:ext cx="6547643" cy="13719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Slack, Teams y otras facilitan comunicación y trabajo en equipo.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347376" y="4974431"/>
            <a:ext cx="4396531" cy="439936"/>
            <a:chOff x="0" y="0"/>
            <a:chExt cx="5862042" cy="58658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862042" cy="586582"/>
            </a:xfrm>
            <a:custGeom>
              <a:avLst/>
              <a:gdLst/>
              <a:ahLst/>
              <a:cxnLst/>
              <a:rect r="r" b="b" t="t" l="l"/>
              <a:pathLst>
                <a:path h="586582" w="5862042">
                  <a:moveTo>
                    <a:pt x="0" y="0"/>
                  </a:moveTo>
                  <a:lnTo>
                    <a:pt x="5862042" y="0"/>
                  </a:lnTo>
                  <a:lnTo>
                    <a:pt x="58620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5862042" cy="6056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98AC7"/>
                  </a:solidFill>
                  <a:latin typeface="Lora"/>
                  <a:ea typeface="Lora"/>
                  <a:cs typeface="Lora"/>
                  <a:sym typeface="Lora"/>
                </a:rPr>
                <a:t>Repositorios Centralizados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347376" y="5713511"/>
            <a:ext cx="4910732" cy="957560"/>
            <a:chOff x="0" y="0"/>
            <a:chExt cx="6547643" cy="127674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547643" cy="1276747"/>
            </a:xfrm>
            <a:custGeom>
              <a:avLst/>
              <a:gdLst/>
              <a:ahLst/>
              <a:cxnLst/>
              <a:rect r="r" b="b" t="t" l="l"/>
              <a:pathLst>
                <a:path h="1276747" w="6547643">
                  <a:moveTo>
                    <a:pt x="0" y="0"/>
                  </a:moveTo>
                  <a:lnTo>
                    <a:pt x="6547643" y="0"/>
                  </a:lnTo>
                  <a:lnTo>
                    <a:pt x="6547643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0"/>
              <a:ext cx="6547643" cy="13719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Almacenan documentos y bases de datos para acceso unificado.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905155" y="2280048"/>
            <a:ext cx="8989665" cy="880021"/>
            <a:chOff x="0" y="0"/>
            <a:chExt cx="11986220" cy="11733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986220" cy="1173362"/>
            </a:xfrm>
            <a:custGeom>
              <a:avLst/>
              <a:gdLst/>
              <a:ahLst/>
              <a:cxnLst/>
              <a:rect r="r" b="b" t="t" l="l"/>
              <a:pathLst>
                <a:path h="1173362" w="11986220">
                  <a:moveTo>
                    <a:pt x="0" y="0"/>
                  </a:moveTo>
                  <a:lnTo>
                    <a:pt x="11986220" y="0"/>
                  </a:lnTo>
                  <a:lnTo>
                    <a:pt x="11986220" y="1173362"/>
                  </a:lnTo>
                  <a:lnTo>
                    <a:pt x="0" y="1173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1986220" cy="11924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>
                  <a:solidFill>
                    <a:srgbClr val="F98AC7"/>
                  </a:solidFill>
                  <a:latin typeface="Lora"/>
                  <a:ea typeface="Lora"/>
                  <a:cs typeface="Lora"/>
                  <a:sym typeface="Lora"/>
                </a:rPr>
                <a:t>Impacto en la Organización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905155" y="3608785"/>
            <a:ext cx="673150" cy="673150"/>
            <a:chOff x="0" y="0"/>
            <a:chExt cx="897533" cy="8975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877449" y="3711625"/>
            <a:ext cx="3508622" cy="879872"/>
            <a:chOff x="0" y="0"/>
            <a:chExt cx="4678163" cy="117316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678163" cy="1173163"/>
            </a:xfrm>
            <a:custGeom>
              <a:avLst/>
              <a:gdLst/>
              <a:ahLst/>
              <a:cxnLst/>
              <a:rect r="r" b="b" t="t" l="l"/>
              <a:pathLst>
                <a:path h="1173163" w="4678163">
                  <a:moveTo>
                    <a:pt x="0" y="0"/>
                  </a:moveTo>
                  <a:lnTo>
                    <a:pt x="4678163" y="0"/>
                  </a:lnTo>
                  <a:lnTo>
                    <a:pt x="4678163" y="1173163"/>
                  </a:lnTo>
                  <a:lnTo>
                    <a:pt x="0" y="11731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4678163" cy="11922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Aumento de Productividad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877449" y="4770984"/>
            <a:ext cx="3508622" cy="1436340"/>
            <a:chOff x="0" y="0"/>
            <a:chExt cx="4678163" cy="191512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678163" cy="1915120"/>
            </a:xfrm>
            <a:custGeom>
              <a:avLst/>
              <a:gdLst/>
              <a:ahLst/>
              <a:cxnLst/>
              <a:rect r="r" b="b" t="t" l="l"/>
              <a:pathLst>
                <a:path h="1915120" w="4678163">
                  <a:moveTo>
                    <a:pt x="0" y="0"/>
                  </a:moveTo>
                  <a:lnTo>
                    <a:pt x="4678163" y="0"/>
                  </a:lnTo>
                  <a:lnTo>
                    <a:pt x="4678163" y="1915120"/>
                  </a:lnTo>
                  <a:lnTo>
                    <a:pt x="0" y="1915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0"/>
              <a:ext cx="4678163" cy="20103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76% de empresas reportan mejoras con estas herramientas.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760077" y="3608785"/>
            <a:ext cx="673150" cy="673150"/>
            <a:chOff x="0" y="0"/>
            <a:chExt cx="897533" cy="89753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3732371" y="3711625"/>
            <a:ext cx="3508622" cy="879872"/>
            <a:chOff x="0" y="0"/>
            <a:chExt cx="4678163" cy="117316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678163" cy="1173163"/>
            </a:xfrm>
            <a:custGeom>
              <a:avLst/>
              <a:gdLst/>
              <a:ahLst/>
              <a:cxnLst/>
              <a:rect r="r" b="b" t="t" l="l"/>
              <a:pathLst>
                <a:path h="1173163" w="4678163">
                  <a:moveTo>
                    <a:pt x="0" y="0"/>
                  </a:moveTo>
                  <a:lnTo>
                    <a:pt x="4678163" y="0"/>
                  </a:lnTo>
                  <a:lnTo>
                    <a:pt x="4678163" y="1173163"/>
                  </a:lnTo>
                  <a:lnTo>
                    <a:pt x="0" y="11731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4678163" cy="11922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Incremento en Eficiencia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732371" y="4770984"/>
            <a:ext cx="3508622" cy="1436340"/>
            <a:chOff x="0" y="0"/>
            <a:chExt cx="4678163" cy="191512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678163" cy="1915120"/>
            </a:xfrm>
            <a:custGeom>
              <a:avLst/>
              <a:gdLst/>
              <a:ahLst/>
              <a:cxnLst/>
              <a:rect r="r" b="b" t="t" l="l"/>
              <a:pathLst>
                <a:path h="1915120" w="4678163">
                  <a:moveTo>
                    <a:pt x="0" y="0"/>
                  </a:moveTo>
                  <a:lnTo>
                    <a:pt x="4678163" y="0"/>
                  </a:lnTo>
                  <a:lnTo>
                    <a:pt x="4678163" y="1915120"/>
                  </a:lnTo>
                  <a:lnTo>
                    <a:pt x="0" y="1915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0"/>
              <a:ext cx="4678163" cy="20103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30% más rápido en resolver problemas gracias a plataformas colaborativas.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905155" y="6805761"/>
            <a:ext cx="673150" cy="673150"/>
            <a:chOff x="0" y="0"/>
            <a:chExt cx="897533" cy="89753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8877449" y="6908601"/>
            <a:ext cx="3520231" cy="439936"/>
            <a:chOff x="0" y="0"/>
            <a:chExt cx="4693642" cy="58658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693642" cy="586582"/>
            </a:xfrm>
            <a:custGeom>
              <a:avLst/>
              <a:gdLst/>
              <a:ahLst/>
              <a:cxnLst/>
              <a:rect r="r" b="b" t="t" l="l"/>
              <a:pathLst>
                <a:path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Retención y Cultura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8877449" y="7528024"/>
            <a:ext cx="8363396" cy="478780"/>
            <a:chOff x="0" y="0"/>
            <a:chExt cx="11151195" cy="63837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1151195" cy="638373"/>
            </a:xfrm>
            <a:custGeom>
              <a:avLst/>
              <a:gdLst/>
              <a:ahLst/>
              <a:cxnLst/>
              <a:rect r="r" b="b" t="t" l="l"/>
              <a:pathLst>
                <a:path h="638373" w="11151195">
                  <a:moveTo>
                    <a:pt x="0" y="0"/>
                  </a:moveTo>
                  <a:lnTo>
                    <a:pt x="11151195" y="0"/>
                  </a:lnTo>
                  <a:lnTo>
                    <a:pt x="1115119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95250"/>
              <a:ext cx="11151195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Mayor compromiso y ambiente colaborativo entre empleados.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47155" y="3346549"/>
            <a:ext cx="12775406" cy="880021"/>
            <a:chOff x="0" y="0"/>
            <a:chExt cx="17033875" cy="11733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033875" cy="1173362"/>
            </a:xfrm>
            <a:custGeom>
              <a:avLst/>
              <a:gdLst/>
              <a:ahLst/>
              <a:cxnLst/>
              <a:rect r="r" b="b" t="t" l="l"/>
              <a:pathLst>
                <a:path h="1173362" w="17033875">
                  <a:moveTo>
                    <a:pt x="0" y="0"/>
                  </a:moveTo>
                  <a:lnTo>
                    <a:pt x="17033875" y="0"/>
                  </a:lnTo>
                  <a:lnTo>
                    <a:pt x="17033875" y="1173362"/>
                  </a:lnTo>
                  <a:lnTo>
                    <a:pt x="0" y="1173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7033875" cy="11924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>
                  <a:solidFill>
                    <a:srgbClr val="F98AC7"/>
                  </a:solidFill>
                  <a:latin typeface="Lora"/>
                  <a:ea typeface="Lora"/>
                  <a:cs typeface="Lora"/>
                  <a:sym typeface="Lora"/>
                </a:rPr>
                <a:t>¿Cómo Funcionan Estas Herramientas?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47155" y="4974431"/>
            <a:ext cx="3520231" cy="439936"/>
            <a:chOff x="0" y="0"/>
            <a:chExt cx="4693642" cy="5865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693642" cy="586582"/>
            </a:xfrm>
            <a:custGeom>
              <a:avLst/>
              <a:gdLst/>
              <a:ahLst/>
              <a:cxnLst/>
              <a:rect r="r" b="b" t="t" l="l"/>
              <a:pathLst>
                <a:path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98AC7"/>
                  </a:solidFill>
                  <a:latin typeface="Lora"/>
                  <a:ea typeface="Lora"/>
                  <a:cs typeface="Lora"/>
                  <a:sym typeface="Lora"/>
                </a:rPr>
                <a:t>Centralización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47155" y="5713511"/>
            <a:ext cx="4910732" cy="957560"/>
            <a:chOff x="0" y="0"/>
            <a:chExt cx="6547643" cy="127674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547643" cy="1276747"/>
            </a:xfrm>
            <a:custGeom>
              <a:avLst/>
              <a:gdLst/>
              <a:ahLst/>
              <a:cxnLst/>
              <a:rect r="r" b="b" t="t" l="l"/>
              <a:pathLst>
                <a:path h="1276747" w="6547643">
                  <a:moveTo>
                    <a:pt x="0" y="0"/>
                  </a:moveTo>
                  <a:lnTo>
                    <a:pt x="6547643" y="0"/>
                  </a:lnTo>
                  <a:lnTo>
                    <a:pt x="6547643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0"/>
              <a:ext cx="6547643" cy="13719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Almacenan manuales, informes y guías accesibles para todos.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697266" y="4974431"/>
            <a:ext cx="4490889" cy="439936"/>
            <a:chOff x="0" y="0"/>
            <a:chExt cx="5987852" cy="58658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987852" cy="586582"/>
            </a:xfrm>
            <a:custGeom>
              <a:avLst/>
              <a:gdLst/>
              <a:ahLst/>
              <a:cxnLst/>
              <a:rect r="r" b="b" t="t" l="l"/>
              <a:pathLst>
                <a:path h="586582" w="5987852">
                  <a:moveTo>
                    <a:pt x="0" y="0"/>
                  </a:moveTo>
                  <a:lnTo>
                    <a:pt x="5987852" y="0"/>
                  </a:lnTo>
                  <a:lnTo>
                    <a:pt x="598785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5987852" cy="6056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98AC7"/>
                  </a:solidFill>
                  <a:latin typeface="Lora"/>
                  <a:ea typeface="Lora"/>
                  <a:cs typeface="Lora"/>
                  <a:sym typeface="Lora"/>
                </a:rPr>
                <a:t>Capacitación Personalizada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697266" y="5713511"/>
            <a:ext cx="4910732" cy="957560"/>
            <a:chOff x="0" y="0"/>
            <a:chExt cx="6547643" cy="127674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547643" cy="1276747"/>
            </a:xfrm>
            <a:custGeom>
              <a:avLst/>
              <a:gdLst/>
              <a:ahLst/>
              <a:cxnLst/>
              <a:rect r="r" b="b" t="t" l="l"/>
              <a:pathLst>
                <a:path h="1276747" w="6547643">
                  <a:moveTo>
                    <a:pt x="0" y="0"/>
                  </a:moveTo>
                  <a:lnTo>
                    <a:pt x="6547643" y="0"/>
                  </a:lnTo>
                  <a:lnTo>
                    <a:pt x="6547643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0"/>
              <a:ext cx="6547643" cy="13719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LMS permite formación continua ajustada a cada empleado.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347376" y="4974431"/>
            <a:ext cx="3520231" cy="439936"/>
            <a:chOff x="0" y="0"/>
            <a:chExt cx="4693642" cy="58658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693642" cy="586582"/>
            </a:xfrm>
            <a:custGeom>
              <a:avLst/>
              <a:gdLst/>
              <a:ahLst/>
              <a:cxnLst/>
              <a:rect r="r" b="b" t="t" l="l"/>
              <a:pathLst>
                <a:path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98AC7"/>
                  </a:solidFill>
                  <a:latin typeface="Lora"/>
                  <a:ea typeface="Lora"/>
                  <a:cs typeface="Lora"/>
                  <a:sym typeface="Lora"/>
                </a:rPr>
                <a:t>Intercambio Ágil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347376" y="5713511"/>
            <a:ext cx="4910732" cy="957560"/>
            <a:chOff x="0" y="0"/>
            <a:chExt cx="6547643" cy="127674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547643" cy="1276747"/>
            </a:xfrm>
            <a:custGeom>
              <a:avLst/>
              <a:gdLst/>
              <a:ahLst/>
              <a:cxnLst/>
              <a:rect r="r" b="b" t="t" l="l"/>
              <a:pathLst>
                <a:path h="1276747" w="6547643">
                  <a:moveTo>
                    <a:pt x="0" y="0"/>
                  </a:moveTo>
                  <a:lnTo>
                    <a:pt x="6547643" y="0"/>
                  </a:lnTo>
                  <a:lnTo>
                    <a:pt x="6547643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0"/>
              <a:ext cx="6547643" cy="13719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Facilitan colaboración rápida incluso en equipos remotos.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905155" y="2044452"/>
            <a:ext cx="9335691" cy="1760041"/>
            <a:chOff x="0" y="0"/>
            <a:chExt cx="12447588" cy="23467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447588" cy="2346722"/>
            </a:xfrm>
            <a:custGeom>
              <a:avLst/>
              <a:gdLst/>
              <a:ahLst/>
              <a:cxnLst/>
              <a:rect r="r" b="b" t="t" l="l"/>
              <a:pathLst>
                <a:path h="2346722" w="12447588">
                  <a:moveTo>
                    <a:pt x="0" y="0"/>
                  </a:moveTo>
                  <a:lnTo>
                    <a:pt x="12447588" y="0"/>
                  </a:lnTo>
                  <a:lnTo>
                    <a:pt x="12447588" y="2346722"/>
                  </a:lnTo>
                  <a:lnTo>
                    <a:pt x="0" y="23467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2447588" cy="23657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>
                  <a:solidFill>
                    <a:srgbClr val="F98AC7"/>
                  </a:solidFill>
                  <a:latin typeface="Lora"/>
                  <a:ea typeface="Lora"/>
                  <a:cs typeface="Lora"/>
                  <a:sym typeface="Lora"/>
                </a:rPr>
                <a:t>Ejemplos de Gestión del Conocimiento</a:t>
              </a:r>
            </a:p>
          </p:txBody>
        </p:sp>
      </p:grpSp>
      <p:sp>
        <p:nvSpPr>
          <p:cNvPr name="Freeform 10" id="10" descr="preencoded.png"/>
          <p:cNvSpPr/>
          <p:nvPr/>
        </p:nvSpPr>
        <p:spPr>
          <a:xfrm flipH="false" flipV="false" rot="0">
            <a:off x="7905155" y="4253210"/>
            <a:ext cx="715566" cy="715566"/>
          </a:xfrm>
          <a:custGeom>
            <a:avLst/>
            <a:gdLst/>
            <a:ahLst/>
            <a:cxnLst/>
            <a:rect r="r" b="b" t="t" l="l"/>
            <a:pathLst>
              <a:path h="715566" w="715566">
                <a:moveTo>
                  <a:pt x="0" y="0"/>
                </a:moveTo>
                <a:lnTo>
                  <a:pt x="715566" y="0"/>
                </a:lnTo>
                <a:lnTo>
                  <a:pt x="715566" y="715566"/>
                </a:lnTo>
                <a:lnTo>
                  <a:pt x="0" y="715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7905155" y="5267920"/>
            <a:ext cx="2862560" cy="879872"/>
            <a:chOff x="0" y="0"/>
            <a:chExt cx="3816747" cy="11731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816747" cy="1173163"/>
            </a:xfrm>
            <a:custGeom>
              <a:avLst/>
              <a:gdLst/>
              <a:ahLst/>
              <a:cxnLst/>
              <a:rect r="r" b="b" t="t" l="l"/>
              <a:pathLst>
                <a:path h="1173163" w="3816747">
                  <a:moveTo>
                    <a:pt x="0" y="0"/>
                  </a:moveTo>
                  <a:lnTo>
                    <a:pt x="3816747" y="0"/>
                  </a:lnTo>
                  <a:lnTo>
                    <a:pt x="3816747" y="1173163"/>
                  </a:lnTo>
                  <a:lnTo>
                    <a:pt x="0" y="11731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3816747" cy="11922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Manuales y Guiones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905155" y="6327279"/>
            <a:ext cx="2862560" cy="1436340"/>
            <a:chOff x="0" y="0"/>
            <a:chExt cx="3816747" cy="191512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816747" cy="1915120"/>
            </a:xfrm>
            <a:custGeom>
              <a:avLst/>
              <a:gdLst/>
              <a:ahLst/>
              <a:cxnLst/>
              <a:rect r="r" b="b" t="t" l="l"/>
              <a:pathLst>
                <a:path h="1915120" w="3816747">
                  <a:moveTo>
                    <a:pt x="0" y="0"/>
                  </a:moveTo>
                  <a:lnTo>
                    <a:pt x="3816747" y="0"/>
                  </a:lnTo>
                  <a:lnTo>
                    <a:pt x="3816747" y="1915120"/>
                  </a:lnTo>
                  <a:lnTo>
                    <a:pt x="0" y="1915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0"/>
              <a:ext cx="3816747" cy="20103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Disponibles para todos, estandarizando procesos y ventas.</a:t>
              </a:r>
            </a:p>
          </p:txBody>
        </p:sp>
      </p:grpSp>
      <p:sp>
        <p:nvSpPr>
          <p:cNvPr name="Freeform 17" id="17" descr="preencoded.png"/>
          <p:cNvSpPr/>
          <p:nvPr/>
        </p:nvSpPr>
        <p:spPr>
          <a:xfrm flipH="false" flipV="false" rot="0">
            <a:off x="11141720" y="4253210"/>
            <a:ext cx="715566" cy="715566"/>
          </a:xfrm>
          <a:custGeom>
            <a:avLst/>
            <a:gdLst/>
            <a:ahLst/>
            <a:cxnLst/>
            <a:rect r="r" b="b" t="t" l="l"/>
            <a:pathLst>
              <a:path h="715566" w="715566">
                <a:moveTo>
                  <a:pt x="0" y="0"/>
                </a:moveTo>
                <a:lnTo>
                  <a:pt x="715566" y="0"/>
                </a:lnTo>
                <a:lnTo>
                  <a:pt x="715566" y="715566"/>
                </a:lnTo>
                <a:lnTo>
                  <a:pt x="0" y="7155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1141720" y="5267920"/>
            <a:ext cx="2862560" cy="439936"/>
            <a:chOff x="0" y="0"/>
            <a:chExt cx="3816747" cy="58658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816747" cy="586582"/>
            </a:xfrm>
            <a:custGeom>
              <a:avLst/>
              <a:gdLst/>
              <a:ahLst/>
              <a:cxnLst/>
              <a:rect r="r" b="b" t="t" l="l"/>
              <a:pathLst>
                <a:path h="586582" w="3816747">
                  <a:moveTo>
                    <a:pt x="0" y="0"/>
                  </a:moveTo>
                  <a:lnTo>
                    <a:pt x="3816747" y="0"/>
                  </a:lnTo>
                  <a:lnTo>
                    <a:pt x="3816747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3816747" cy="6056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Casos Prácticos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141720" y="5887342"/>
            <a:ext cx="2862560" cy="1915120"/>
            <a:chOff x="0" y="0"/>
            <a:chExt cx="3816747" cy="255349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816747" cy="2553493"/>
            </a:xfrm>
            <a:custGeom>
              <a:avLst/>
              <a:gdLst/>
              <a:ahLst/>
              <a:cxnLst/>
              <a:rect r="r" b="b" t="t" l="l"/>
              <a:pathLst>
                <a:path h="2553493" w="3816747">
                  <a:moveTo>
                    <a:pt x="0" y="0"/>
                  </a:moveTo>
                  <a:lnTo>
                    <a:pt x="3816747" y="0"/>
                  </a:lnTo>
                  <a:lnTo>
                    <a:pt x="3816747" y="2553493"/>
                  </a:lnTo>
                  <a:lnTo>
                    <a:pt x="0" y="25534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0"/>
              <a:ext cx="3816747" cy="26487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Estudios y conocimientos compartidos en intranets corporativas.</a:t>
              </a:r>
            </a:p>
          </p:txBody>
        </p:sp>
      </p:grpSp>
      <p:sp>
        <p:nvSpPr>
          <p:cNvPr name="Freeform 24" id="24" descr="preencoded.png"/>
          <p:cNvSpPr/>
          <p:nvPr/>
        </p:nvSpPr>
        <p:spPr>
          <a:xfrm flipH="false" flipV="false" rot="0">
            <a:off x="14378285" y="4253210"/>
            <a:ext cx="715566" cy="715566"/>
          </a:xfrm>
          <a:custGeom>
            <a:avLst/>
            <a:gdLst/>
            <a:ahLst/>
            <a:cxnLst/>
            <a:rect r="r" b="b" t="t" l="l"/>
            <a:pathLst>
              <a:path h="715566" w="715566">
                <a:moveTo>
                  <a:pt x="0" y="0"/>
                </a:moveTo>
                <a:lnTo>
                  <a:pt x="715566" y="0"/>
                </a:lnTo>
                <a:lnTo>
                  <a:pt x="715566" y="715566"/>
                </a:lnTo>
                <a:lnTo>
                  <a:pt x="0" y="7155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4378285" y="5267920"/>
            <a:ext cx="2862560" cy="879872"/>
            <a:chOff x="0" y="0"/>
            <a:chExt cx="3816747" cy="117316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816747" cy="1173163"/>
            </a:xfrm>
            <a:custGeom>
              <a:avLst/>
              <a:gdLst/>
              <a:ahLst/>
              <a:cxnLst/>
              <a:rect r="r" b="b" t="t" l="l"/>
              <a:pathLst>
                <a:path h="1173163" w="3816747">
                  <a:moveTo>
                    <a:pt x="0" y="0"/>
                  </a:moveTo>
                  <a:lnTo>
                    <a:pt x="3816747" y="0"/>
                  </a:lnTo>
                  <a:lnTo>
                    <a:pt x="3816747" y="1173163"/>
                  </a:lnTo>
                  <a:lnTo>
                    <a:pt x="0" y="11731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19050"/>
              <a:ext cx="3816747" cy="11922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Informes Automatizados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378285" y="6327279"/>
            <a:ext cx="2862560" cy="1915120"/>
            <a:chOff x="0" y="0"/>
            <a:chExt cx="3816747" cy="255349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816747" cy="2553493"/>
            </a:xfrm>
            <a:custGeom>
              <a:avLst/>
              <a:gdLst/>
              <a:ahLst/>
              <a:cxnLst/>
              <a:rect r="r" b="b" t="t" l="l"/>
              <a:pathLst>
                <a:path h="2553493" w="3816747">
                  <a:moveTo>
                    <a:pt x="0" y="0"/>
                  </a:moveTo>
                  <a:lnTo>
                    <a:pt x="3816747" y="0"/>
                  </a:lnTo>
                  <a:lnTo>
                    <a:pt x="3816747" y="2553493"/>
                  </a:lnTo>
                  <a:lnTo>
                    <a:pt x="0" y="25534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95250"/>
              <a:ext cx="3816747" cy="26487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KPI y materiales de formación actualizados automáticamente.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DAGn18ic8wA</dc:identifier>
  <dcterms:modified xsi:type="dcterms:W3CDTF">2011-08-01T06:04:30Z</dcterms:modified>
  <cp:revision>1</cp:revision>
  <dc:title>clase4.pptx</dc:title>
</cp:coreProperties>
</file>